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9" r:id="rId2"/>
    <p:sldId id="271" r:id="rId3"/>
    <p:sldId id="272" r:id="rId4"/>
    <p:sldId id="273" r:id="rId5"/>
    <p:sldId id="274" r:id="rId6"/>
    <p:sldId id="275" r:id="rId7"/>
    <p:sldId id="276" r:id="rId8"/>
    <p:sldId id="277" r:id="rId9"/>
    <p:sldId id="278" r:id="rId10"/>
    <p:sldId id="280" r:id="rId11"/>
    <p:sldId id="279" r:id="rId1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yssa Tenorio" initials="AT" lastIdx="17" clrIdx="0">
    <p:extLst>
      <p:ext uri="{19B8F6BF-5375-455C-9EA6-DF929625EA0E}">
        <p15:presenceInfo xmlns:p15="http://schemas.microsoft.com/office/powerpoint/2012/main" userId="S::atenorio@jeo.com::4b9612d8-88fc-4330-98ba-8ec4fda4d5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2" autoAdjust="0"/>
    <p:restoredTop sz="83417" autoAdjust="0"/>
  </p:normalViewPr>
  <p:slideViewPr>
    <p:cSldViewPr snapToGrid="0">
      <p:cViewPr>
        <p:scale>
          <a:sx n="55" d="100"/>
          <a:sy n="55" d="100"/>
        </p:scale>
        <p:origin x="1060" y="52"/>
      </p:cViewPr>
      <p:guideLst/>
    </p:cSldViewPr>
  </p:slideViewPr>
  <p:notesTextViewPr>
    <p:cViewPr>
      <p:scale>
        <a:sx n="3" d="2"/>
        <a:sy n="3" d="2"/>
      </p:scale>
      <p:origin x="0" y="0"/>
    </p:cViewPr>
  </p:notesTextViewPr>
  <p:sorterViewPr>
    <p:cViewPr>
      <p:scale>
        <a:sx n="84" d="100"/>
        <a:sy n="84" d="100"/>
      </p:scale>
      <p:origin x="0" y="-3629"/>
    </p:cViewPr>
  </p:sorter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BAA2F3-4498-491F-8168-C109BF099BE6}"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F7F3F260-797B-4391-B3CA-864D88135C1E}">
      <dgm:prSet phldrT="[Text]"/>
      <dgm:spPr/>
      <dgm:t>
        <a:bodyPr/>
        <a:lstStyle/>
        <a:p>
          <a:r>
            <a:rPr lang="en-US" b="1" dirty="0">
              <a:solidFill>
                <a:schemeClr val="tx1"/>
              </a:solidFill>
            </a:rPr>
            <a:t>Publication of Eligible Locations</a:t>
          </a:r>
          <a:endParaRPr lang="en-US" dirty="0">
            <a:solidFill>
              <a:schemeClr val="tx1"/>
            </a:solidFill>
          </a:endParaRPr>
        </a:p>
      </dgm:t>
    </dgm:pt>
    <dgm:pt modelId="{B20A577E-5CCB-45EC-A809-0614440CBDDB}" type="parTrans" cxnId="{CB36FDA4-9FD4-4FAC-9015-FC0E00B305BA}">
      <dgm:prSet/>
      <dgm:spPr/>
      <dgm:t>
        <a:bodyPr/>
        <a:lstStyle/>
        <a:p>
          <a:endParaRPr lang="en-US"/>
        </a:p>
      </dgm:t>
    </dgm:pt>
    <dgm:pt modelId="{F48014BC-C450-40E5-9CEF-03A853242A5B}" type="sibTrans" cxnId="{CB36FDA4-9FD4-4FAC-9015-FC0E00B305BA}">
      <dgm:prSet/>
      <dgm:spPr/>
      <dgm:t>
        <a:bodyPr/>
        <a:lstStyle/>
        <a:p>
          <a:endParaRPr lang="en-US"/>
        </a:p>
      </dgm:t>
    </dgm:pt>
    <dgm:pt modelId="{6B18AB57-940D-4738-A468-80FD89997C68}">
      <dgm:prSet phldrT="[Text]" custT="1"/>
      <dgm:spPr/>
      <dgm:t>
        <a:bodyPr/>
        <a:lstStyle/>
        <a:p>
          <a:r>
            <a:rPr lang="en-US" sz="1600" dirty="0"/>
            <a:t>Prior to beginning the Challenge Phase, NBO will publish the set of BSLs eligible and ineligible for BEAD funding. </a:t>
          </a:r>
        </a:p>
      </dgm:t>
    </dgm:pt>
    <dgm:pt modelId="{6A828BB1-71D3-44E2-BA06-C746903189BC}" type="parTrans" cxnId="{6299C8DF-9C2D-47DC-98A9-2D25EA3A4F3E}">
      <dgm:prSet/>
      <dgm:spPr/>
      <dgm:t>
        <a:bodyPr/>
        <a:lstStyle/>
        <a:p>
          <a:endParaRPr lang="en-US"/>
        </a:p>
      </dgm:t>
    </dgm:pt>
    <dgm:pt modelId="{C2D5388C-3153-4CC3-A9F8-47B2617B1051}" type="sibTrans" cxnId="{6299C8DF-9C2D-47DC-98A9-2D25EA3A4F3E}">
      <dgm:prSet/>
      <dgm:spPr/>
      <dgm:t>
        <a:bodyPr/>
        <a:lstStyle/>
        <a:p>
          <a:endParaRPr lang="en-US"/>
        </a:p>
      </dgm:t>
    </dgm:pt>
    <dgm:pt modelId="{635056AB-33EA-41B7-8DAD-44BACA07AF8A}">
      <dgm:prSet phldrT="[Text]"/>
      <dgm:spPr/>
      <dgm:t>
        <a:bodyPr/>
        <a:lstStyle/>
        <a:p>
          <a:r>
            <a:rPr lang="en-US" b="1" dirty="0">
              <a:solidFill>
                <a:schemeClr val="tx1"/>
              </a:solidFill>
            </a:rPr>
            <a:t>Challenge Phase</a:t>
          </a:r>
          <a:endParaRPr lang="en-US" dirty="0">
            <a:solidFill>
              <a:schemeClr val="tx1"/>
            </a:solidFill>
          </a:endParaRPr>
        </a:p>
      </dgm:t>
    </dgm:pt>
    <dgm:pt modelId="{B108BF00-D301-4076-8A34-2A0080FE378B}" type="parTrans" cxnId="{787D78C8-45D6-4613-B24A-D809D531228C}">
      <dgm:prSet/>
      <dgm:spPr/>
      <dgm:t>
        <a:bodyPr/>
        <a:lstStyle/>
        <a:p>
          <a:endParaRPr lang="en-US"/>
        </a:p>
      </dgm:t>
    </dgm:pt>
    <dgm:pt modelId="{8399B833-9A00-4CEB-BCE6-CA00633EB05B}" type="sibTrans" cxnId="{787D78C8-45D6-4613-B24A-D809D531228C}">
      <dgm:prSet/>
      <dgm:spPr/>
      <dgm:t>
        <a:bodyPr/>
        <a:lstStyle/>
        <a:p>
          <a:endParaRPr lang="en-US"/>
        </a:p>
      </dgm:t>
    </dgm:pt>
    <dgm:pt modelId="{A70AC958-66C6-43CC-9601-617F952675FD}">
      <dgm:prSet phldrT="[Text]" custT="1"/>
      <dgm:spPr/>
      <dgm:t>
        <a:bodyPr/>
        <a:lstStyle/>
        <a:p>
          <a:pPr marL="0" algn="l">
            <a:buFont typeface="+mj-lt"/>
            <a:buNone/>
          </a:pPr>
          <a:r>
            <a:rPr lang="en-US" sz="1600" kern="1200" dirty="0">
              <a:solidFill>
                <a:srgbClr val="4D4D4F">
                  <a:hueOff val="0"/>
                  <a:satOff val="0"/>
                  <a:lumOff val="0"/>
                  <a:alphaOff val="0"/>
                </a:srgbClr>
              </a:solidFill>
              <a:latin typeface="Roboto"/>
              <a:ea typeface="+mn-ea"/>
              <a:cs typeface="+mn-cs"/>
            </a:rPr>
            <a:t>The Challenger will submit through the NBO challenge portal. It will be visible to the challenged ISP. The portal will notify the provider of the challenge through an automated email, which will include related information about timing for the provider’s response.</a:t>
          </a:r>
        </a:p>
      </dgm:t>
    </dgm:pt>
    <dgm:pt modelId="{7362C407-D04B-427C-99DB-233D4B5C5B0F}" type="parTrans" cxnId="{20199F54-9A3A-4F1C-BAE7-9331C36E23F9}">
      <dgm:prSet/>
      <dgm:spPr/>
      <dgm:t>
        <a:bodyPr/>
        <a:lstStyle/>
        <a:p>
          <a:endParaRPr lang="en-US"/>
        </a:p>
      </dgm:t>
    </dgm:pt>
    <dgm:pt modelId="{3AF4FDCB-AABB-4F61-B829-20CD24A6559C}" type="sibTrans" cxnId="{20199F54-9A3A-4F1C-BAE7-9331C36E23F9}">
      <dgm:prSet/>
      <dgm:spPr/>
      <dgm:t>
        <a:bodyPr/>
        <a:lstStyle/>
        <a:p>
          <a:endParaRPr lang="en-US"/>
        </a:p>
      </dgm:t>
    </dgm:pt>
    <dgm:pt modelId="{4D7092F1-C2A3-4476-934F-EF59877AA665}">
      <dgm:prSet phldrT="[Text]"/>
      <dgm:spPr/>
      <dgm:t>
        <a:bodyPr/>
        <a:lstStyle/>
        <a:p>
          <a:r>
            <a:rPr lang="en-US" b="1" dirty="0"/>
            <a:t>Rebuttal Phase</a:t>
          </a:r>
          <a:endParaRPr lang="en-US" dirty="0"/>
        </a:p>
      </dgm:t>
    </dgm:pt>
    <dgm:pt modelId="{DD1761FF-9D98-46FC-8D3D-510BC2418D0E}" type="parTrans" cxnId="{90955099-8C49-46FE-B477-97D7B67FE843}">
      <dgm:prSet/>
      <dgm:spPr/>
      <dgm:t>
        <a:bodyPr/>
        <a:lstStyle/>
        <a:p>
          <a:endParaRPr lang="en-US"/>
        </a:p>
      </dgm:t>
    </dgm:pt>
    <dgm:pt modelId="{9F4B7BB4-CEBB-4F1D-813E-FF424D9AE30A}" type="sibTrans" cxnId="{90955099-8C49-46FE-B477-97D7B67FE843}">
      <dgm:prSet/>
      <dgm:spPr/>
      <dgm:t>
        <a:bodyPr/>
        <a:lstStyle/>
        <a:p>
          <a:endParaRPr lang="en-US"/>
        </a:p>
      </dgm:t>
    </dgm:pt>
    <dgm:pt modelId="{1DACFE80-0882-461A-AD27-C66B17603AF5}">
      <dgm:prSet phldrT="[Text]" custT="1"/>
      <dgm:spPr/>
      <dgm:t>
        <a:bodyPr/>
        <a:lstStyle/>
        <a:p>
          <a:pPr marL="0">
            <a:buFont typeface="+mj-lt"/>
            <a:buNone/>
          </a:pPr>
          <a:r>
            <a:rPr lang="en-US" sz="1600" dirty="0"/>
            <a:t>Only the challenged ISP may rebut the challenge causing the location or locations to enter the “disputed” state. If a challenge that meets the minimum level of evidence is not rebutted, the challenge is sustained. A provider may also agree with the challenge.</a:t>
          </a:r>
        </a:p>
      </dgm:t>
    </dgm:pt>
    <dgm:pt modelId="{B09012A3-DCA0-46C2-8E03-73D0C07CFB4D}" type="parTrans" cxnId="{3494D151-7E29-4278-B441-604F185AA4F1}">
      <dgm:prSet/>
      <dgm:spPr/>
      <dgm:t>
        <a:bodyPr/>
        <a:lstStyle/>
        <a:p>
          <a:endParaRPr lang="en-US"/>
        </a:p>
      </dgm:t>
    </dgm:pt>
    <dgm:pt modelId="{897040EE-6F2B-4E16-ABD2-DB24D91CB574}" type="sibTrans" cxnId="{3494D151-7E29-4278-B441-604F185AA4F1}">
      <dgm:prSet/>
      <dgm:spPr/>
      <dgm:t>
        <a:bodyPr/>
        <a:lstStyle/>
        <a:p>
          <a:endParaRPr lang="en-US"/>
        </a:p>
      </dgm:t>
    </dgm:pt>
    <dgm:pt modelId="{25275570-DA42-4428-B646-B278A7F9A8A5}">
      <dgm:prSet/>
      <dgm:spPr/>
      <dgm:t>
        <a:bodyPr/>
        <a:lstStyle/>
        <a:p>
          <a:r>
            <a:rPr lang="en-US" b="1" dirty="0">
              <a:solidFill>
                <a:schemeClr val="tx1"/>
              </a:solidFill>
            </a:rPr>
            <a:t>Final Determination Phase</a:t>
          </a:r>
          <a:endParaRPr lang="en-US" dirty="0">
            <a:solidFill>
              <a:schemeClr val="tx1"/>
            </a:solidFill>
          </a:endParaRPr>
        </a:p>
      </dgm:t>
    </dgm:pt>
    <dgm:pt modelId="{2180F7CE-52EE-4F87-8D25-BFC3D36B185B}" type="parTrans" cxnId="{01C8FFED-A364-4AC9-AA19-3300F62EE4AA}">
      <dgm:prSet/>
      <dgm:spPr/>
      <dgm:t>
        <a:bodyPr/>
        <a:lstStyle/>
        <a:p>
          <a:endParaRPr lang="en-US"/>
        </a:p>
      </dgm:t>
    </dgm:pt>
    <dgm:pt modelId="{CEDC82C3-8D98-4C00-859C-66B5C9E7D575}" type="sibTrans" cxnId="{01C8FFED-A364-4AC9-AA19-3300F62EE4AA}">
      <dgm:prSet/>
      <dgm:spPr/>
      <dgm:t>
        <a:bodyPr/>
        <a:lstStyle/>
        <a:p>
          <a:endParaRPr lang="en-US"/>
        </a:p>
      </dgm:t>
    </dgm:pt>
    <dgm:pt modelId="{650ED932-9CA1-45F3-A5AF-DD26DFDB2364}">
      <dgm:prSet custT="1"/>
      <dgm:spPr/>
      <dgm:t>
        <a:bodyPr/>
        <a:lstStyle/>
        <a:p>
          <a:pPr marL="0" algn="l">
            <a:buFont typeface="+mj-lt"/>
            <a:buNone/>
          </a:pPr>
          <a:r>
            <a:rPr lang="en-US" sz="1600" dirty="0"/>
            <a:t>NBO will make the final determination of the classification of the location, either declaring the challenge “sustained” or “rejected.”</a:t>
          </a:r>
        </a:p>
      </dgm:t>
    </dgm:pt>
    <dgm:pt modelId="{97702A80-1A1A-4406-95CC-51295A2B1B97}" type="parTrans" cxnId="{4685455A-D367-4AA9-897F-DFFB027AF8FC}">
      <dgm:prSet/>
      <dgm:spPr/>
      <dgm:t>
        <a:bodyPr/>
        <a:lstStyle/>
        <a:p>
          <a:endParaRPr lang="en-US"/>
        </a:p>
      </dgm:t>
    </dgm:pt>
    <dgm:pt modelId="{048A3683-7A50-43AB-BAFD-484DD31F3F4A}" type="sibTrans" cxnId="{4685455A-D367-4AA9-897F-DFFB027AF8FC}">
      <dgm:prSet/>
      <dgm:spPr/>
      <dgm:t>
        <a:bodyPr/>
        <a:lstStyle/>
        <a:p>
          <a:endParaRPr lang="en-US"/>
        </a:p>
      </dgm:t>
    </dgm:pt>
    <dgm:pt modelId="{1194A43A-D1B0-4A70-8089-2F162CFA6392}" type="pres">
      <dgm:prSet presAssocID="{FBBAA2F3-4498-491F-8168-C109BF099BE6}" presName="Name0" presStyleCnt="0">
        <dgm:presLayoutVars>
          <dgm:dir/>
          <dgm:animLvl val="lvl"/>
          <dgm:resizeHandles val="exact"/>
        </dgm:presLayoutVars>
      </dgm:prSet>
      <dgm:spPr/>
    </dgm:pt>
    <dgm:pt modelId="{EBDD9D34-D6D1-4E0E-8C22-F7656C4F0B60}" type="pres">
      <dgm:prSet presAssocID="{F7F3F260-797B-4391-B3CA-864D88135C1E}" presName="composite" presStyleCnt="0"/>
      <dgm:spPr/>
    </dgm:pt>
    <dgm:pt modelId="{2AD259E8-6718-4EA4-931C-F63E84DC6640}" type="pres">
      <dgm:prSet presAssocID="{F7F3F260-797B-4391-B3CA-864D88135C1E}" presName="parTx" presStyleLbl="node1" presStyleIdx="0" presStyleCnt="4">
        <dgm:presLayoutVars>
          <dgm:chMax val="0"/>
          <dgm:chPref val="0"/>
          <dgm:bulletEnabled val="1"/>
        </dgm:presLayoutVars>
      </dgm:prSet>
      <dgm:spPr/>
    </dgm:pt>
    <dgm:pt modelId="{A5572EE4-8A5D-4DE0-A4DB-A12D044008FE}" type="pres">
      <dgm:prSet presAssocID="{F7F3F260-797B-4391-B3CA-864D88135C1E}" presName="desTx" presStyleLbl="revTx" presStyleIdx="0" presStyleCnt="4">
        <dgm:presLayoutVars>
          <dgm:bulletEnabled val="1"/>
        </dgm:presLayoutVars>
      </dgm:prSet>
      <dgm:spPr/>
    </dgm:pt>
    <dgm:pt modelId="{DA48196D-B046-4617-8589-DD500F57479A}" type="pres">
      <dgm:prSet presAssocID="{F48014BC-C450-40E5-9CEF-03A853242A5B}" presName="space" presStyleCnt="0"/>
      <dgm:spPr/>
    </dgm:pt>
    <dgm:pt modelId="{1521B116-1714-430D-9AFB-41A4D8C872D7}" type="pres">
      <dgm:prSet presAssocID="{635056AB-33EA-41B7-8DAD-44BACA07AF8A}" presName="composite" presStyleCnt="0"/>
      <dgm:spPr/>
    </dgm:pt>
    <dgm:pt modelId="{BC725AA1-97DB-47E8-8C9C-A11FE59FAD46}" type="pres">
      <dgm:prSet presAssocID="{635056AB-33EA-41B7-8DAD-44BACA07AF8A}" presName="parTx" presStyleLbl="node1" presStyleIdx="1" presStyleCnt="4">
        <dgm:presLayoutVars>
          <dgm:chMax val="0"/>
          <dgm:chPref val="0"/>
          <dgm:bulletEnabled val="1"/>
        </dgm:presLayoutVars>
      </dgm:prSet>
      <dgm:spPr/>
    </dgm:pt>
    <dgm:pt modelId="{8FBA7C54-7D4A-40E7-B750-EFAAD064D58A}" type="pres">
      <dgm:prSet presAssocID="{635056AB-33EA-41B7-8DAD-44BACA07AF8A}" presName="desTx" presStyleLbl="revTx" presStyleIdx="1" presStyleCnt="4">
        <dgm:presLayoutVars>
          <dgm:bulletEnabled val="1"/>
        </dgm:presLayoutVars>
      </dgm:prSet>
      <dgm:spPr/>
    </dgm:pt>
    <dgm:pt modelId="{73410873-2BAD-4ECE-87AF-2E357935E296}" type="pres">
      <dgm:prSet presAssocID="{8399B833-9A00-4CEB-BCE6-CA00633EB05B}" presName="space" presStyleCnt="0"/>
      <dgm:spPr/>
    </dgm:pt>
    <dgm:pt modelId="{D5D4B6DA-1AEE-4BD6-ACF9-56820C71F813}" type="pres">
      <dgm:prSet presAssocID="{4D7092F1-C2A3-4476-934F-EF59877AA665}" presName="composite" presStyleCnt="0"/>
      <dgm:spPr/>
    </dgm:pt>
    <dgm:pt modelId="{3A162516-316D-47C5-8CB7-F7A65014307E}" type="pres">
      <dgm:prSet presAssocID="{4D7092F1-C2A3-4476-934F-EF59877AA665}" presName="parTx" presStyleLbl="node1" presStyleIdx="2" presStyleCnt="4">
        <dgm:presLayoutVars>
          <dgm:chMax val="0"/>
          <dgm:chPref val="0"/>
          <dgm:bulletEnabled val="1"/>
        </dgm:presLayoutVars>
      </dgm:prSet>
      <dgm:spPr/>
    </dgm:pt>
    <dgm:pt modelId="{D80F6B70-8134-46D9-A169-D9E34E81336C}" type="pres">
      <dgm:prSet presAssocID="{4D7092F1-C2A3-4476-934F-EF59877AA665}" presName="desTx" presStyleLbl="revTx" presStyleIdx="2" presStyleCnt="4">
        <dgm:presLayoutVars>
          <dgm:bulletEnabled val="1"/>
        </dgm:presLayoutVars>
      </dgm:prSet>
      <dgm:spPr/>
    </dgm:pt>
    <dgm:pt modelId="{DDEEDC55-5485-40F2-885A-99A656D79201}" type="pres">
      <dgm:prSet presAssocID="{9F4B7BB4-CEBB-4F1D-813E-FF424D9AE30A}" presName="space" presStyleCnt="0"/>
      <dgm:spPr/>
    </dgm:pt>
    <dgm:pt modelId="{D9087640-AE5D-4EE6-8126-9CA3DADE9F6E}" type="pres">
      <dgm:prSet presAssocID="{25275570-DA42-4428-B646-B278A7F9A8A5}" presName="composite" presStyleCnt="0"/>
      <dgm:spPr/>
    </dgm:pt>
    <dgm:pt modelId="{B50D4111-8012-4C01-9AFC-159D5C2939AB}" type="pres">
      <dgm:prSet presAssocID="{25275570-DA42-4428-B646-B278A7F9A8A5}" presName="parTx" presStyleLbl="node1" presStyleIdx="3" presStyleCnt="4">
        <dgm:presLayoutVars>
          <dgm:chMax val="0"/>
          <dgm:chPref val="0"/>
          <dgm:bulletEnabled val="1"/>
        </dgm:presLayoutVars>
      </dgm:prSet>
      <dgm:spPr/>
    </dgm:pt>
    <dgm:pt modelId="{80BA6EA6-B7C0-4A70-A08E-1F5040187DFD}" type="pres">
      <dgm:prSet presAssocID="{25275570-DA42-4428-B646-B278A7F9A8A5}" presName="desTx" presStyleLbl="revTx" presStyleIdx="3" presStyleCnt="4">
        <dgm:presLayoutVars>
          <dgm:bulletEnabled val="1"/>
        </dgm:presLayoutVars>
      </dgm:prSet>
      <dgm:spPr/>
    </dgm:pt>
  </dgm:ptLst>
  <dgm:cxnLst>
    <dgm:cxn modelId="{744CDA1D-5C38-422B-A5C5-48B6495CF262}" type="presOf" srcId="{25275570-DA42-4428-B646-B278A7F9A8A5}" destId="{B50D4111-8012-4C01-9AFC-159D5C2939AB}" srcOrd="0" destOrd="0" presId="urn:microsoft.com/office/officeart/2005/8/layout/chevron1"/>
    <dgm:cxn modelId="{9D42E234-C28B-450D-A6DA-807DF7EE336C}" type="presOf" srcId="{A70AC958-66C6-43CC-9601-617F952675FD}" destId="{8FBA7C54-7D4A-40E7-B750-EFAAD064D58A}" srcOrd="0" destOrd="0" presId="urn:microsoft.com/office/officeart/2005/8/layout/chevron1"/>
    <dgm:cxn modelId="{CDEB1639-5505-4BC3-ABF1-BF0A53A3AF04}" type="presOf" srcId="{635056AB-33EA-41B7-8DAD-44BACA07AF8A}" destId="{BC725AA1-97DB-47E8-8C9C-A11FE59FAD46}" srcOrd="0" destOrd="0" presId="urn:microsoft.com/office/officeart/2005/8/layout/chevron1"/>
    <dgm:cxn modelId="{D06F263D-C124-4D37-B34F-A4C99135E9CF}" type="presOf" srcId="{FBBAA2F3-4498-491F-8168-C109BF099BE6}" destId="{1194A43A-D1B0-4A70-8089-2F162CFA6392}" srcOrd="0" destOrd="0" presId="urn:microsoft.com/office/officeart/2005/8/layout/chevron1"/>
    <dgm:cxn modelId="{2877FB3E-4AAA-4B5A-A0AC-31DEE9437A92}" type="presOf" srcId="{F7F3F260-797B-4391-B3CA-864D88135C1E}" destId="{2AD259E8-6718-4EA4-931C-F63E84DC6640}" srcOrd="0" destOrd="0" presId="urn:microsoft.com/office/officeart/2005/8/layout/chevron1"/>
    <dgm:cxn modelId="{3494D151-7E29-4278-B441-604F185AA4F1}" srcId="{4D7092F1-C2A3-4476-934F-EF59877AA665}" destId="{1DACFE80-0882-461A-AD27-C66B17603AF5}" srcOrd="0" destOrd="0" parTransId="{B09012A3-DCA0-46C2-8E03-73D0C07CFB4D}" sibTransId="{897040EE-6F2B-4E16-ABD2-DB24D91CB574}"/>
    <dgm:cxn modelId="{20199F54-9A3A-4F1C-BAE7-9331C36E23F9}" srcId="{635056AB-33EA-41B7-8DAD-44BACA07AF8A}" destId="{A70AC958-66C6-43CC-9601-617F952675FD}" srcOrd="0" destOrd="0" parTransId="{7362C407-D04B-427C-99DB-233D4B5C5B0F}" sibTransId="{3AF4FDCB-AABB-4F61-B829-20CD24A6559C}"/>
    <dgm:cxn modelId="{EFB05478-FB85-4FC5-A2F8-C268CEB85A1A}" type="presOf" srcId="{6B18AB57-940D-4738-A468-80FD89997C68}" destId="{A5572EE4-8A5D-4DE0-A4DB-A12D044008FE}" srcOrd="0" destOrd="0" presId="urn:microsoft.com/office/officeart/2005/8/layout/chevron1"/>
    <dgm:cxn modelId="{4685455A-D367-4AA9-897F-DFFB027AF8FC}" srcId="{25275570-DA42-4428-B646-B278A7F9A8A5}" destId="{650ED932-9CA1-45F3-A5AF-DD26DFDB2364}" srcOrd="0" destOrd="0" parTransId="{97702A80-1A1A-4406-95CC-51295A2B1B97}" sibTransId="{048A3683-7A50-43AB-BAFD-484DD31F3F4A}"/>
    <dgm:cxn modelId="{DC1C5A92-8B9A-430E-8DCC-F6CB694D3D02}" type="presOf" srcId="{1DACFE80-0882-461A-AD27-C66B17603AF5}" destId="{D80F6B70-8134-46D9-A169-D9E34E81336C}" srcOrd="0" destOrd="0" presId="urn:microsoft.com/office/officeart/2005/8/layout/chevron1"/>
    <dgm:cxn modelId="{90955099-8C49-46FE-B477-97D7B67FE843}" srcId="{FBBAA2F3-4498-491F-8168-C109BF099BE6}" destId="{4D7092F1-C2A3-4476-934F-EF59877AA665}" srcOrd="2" destOrd="0" parTransId="{DD1761FF-9D98-46FC-8D3D-510BC2418D0E}" sibTransId="{9F4B7BB4-CEBB-4F1D-813E-FF424D9AE30A}"/>
    <dgm:cxn modelId="{CB36FDA4-9FD4-4FAC-9015-FC0E00B305BA}" srcId="{FBBAA2F3-4498-491F-8168-C109BF099BE6}" destId="{F7F3F260-797B-4391-B3CA-864D88135C1E}" srcOrd="0" destOrd="0" parTransId="{B20A577E-5CCB-45EC-A809-0614440CBDDB}" sibTransId="{F48014BC-C450-40E5-9CEF-03A853242A5B}"/>
    <dgm:cxn modelId="{787D78C8-45D6-4613-B24A-D809D531228C}" srcId="{FBBAA2F3-4498-491F-8168-C109BF099BE6}" destId="{635056AB-33EA-41B7-8DAD-44BACA07AF8A}" srcOrd="1" destOrd="0" parTransId="{B108BF00-D301-4076-8A34-2A0080FE378B}" sibTransId="{8399B833-9A00-4CEB-BCE6-CA00633EB05B}"/>
    <dgm:cxn modelId="{D985DDD5-0B5A-48C7-88F4-FD281F94F60D}" type="presOf" srcId="{650ED932-9CA1-45F3-A5AF-DD26DFDB2364}" destId="{80BA6EA6-B7C0-4A70-A08E-1F5040187DFD}" srcOrd="0" destOrd="0" presId="urn:microsoft.com/office/officeart/2005/8/layout/chevron1"/>
    <dgm:cxn modelId="{6299C8DF-9C2D-47DC-98A9-2D25EA3A4F3E}" srcId="{F7F3F260-797B-4391-B3CA-864D88135C1E}" destId="{6B18AB57-940D-4738-A468-80FD89997C68}" srcOrd="0" destOrd="0" parTransId="{6A828BB1-71D3-44E2-BA06-C746903189BC}" sibTransId="{C2D5388C-3153-4CC3-A9F8-47B2617B1051}"/>
    <dgm:cxn modelId="{97A525EC-F858-4788-AB7A-C60DD67BA6E4}" type="presOf" srcId="{4D7092F1-C2A3-4476-934F-EF59877AA665}" destId="{3A162516-316D-47C5-8CB7-F7A65014307E}" srcOrd="0" destOrd="0" presId="urn:microsoft.com/office/officeart/2005/8/layout/chevron1"/>
    <dgm:cxn modelId="{01C8FFED-A364-4AC9-AA19-3300F62EE4AA}" srcId="{FBBAA2F3-4498-491F-8168-C109BF099BE6}" destId="{25275570-DA42-4428-B646-B278A7F9A8A5}" srcOrd="3" destOrd="0" parTransId="{2180F7CE-52EE-4F87-8D25-BFC3D36B185B}" sibTransId="{CEDC82C3-8D98-4C00-859C-66B5C9E7D575}"/>
    <dgm:cxn modelId="{BE6B5A48-49CB-40C4-9F70-9958B837C9D6}" type="presParOf" srcId="{1194A43A-D1B0-4A70-8089-2F162CFA6392}" destId="{EBDD9D34-D6D1-4E0E-8C22-F7656C4F0B60}" srcOrd="0" destOrd="0" presId="urn:microsoft.com/office/officeart/2005/8/layout/chevron1"/>
    <dgm:cxn modelId="{C6A23152-CA36-4888-B31E-3F394FA844F5}" type="presParOf" srcId="{EBDD9D34-D6D1-4E0E-8C22-F7656C4F0B60}" destId="{2AD259E8-6718-4EA4-931C-F63E84DC6640}" srcOrd="0" destOrd="0" presId="urn:microsoft.com/office/officeart/2005/8/layout/chevron1"/>
    <dgm:cxn modelId="{A4E00D61-AE80-47EC-9266-3014EBFA4A5C}" type="presParOf" srcId="{EBDD9D34-D6D1-4E0E-8C22-F7656C4F0B60}" destId="{A5572EE4-8A5D-4DE0-A4DB-A12D044008FE}" srcOrd="1" destOrd="0" presId="urn:microsoft.com/office/officeart/2005/8/layout/chevron1"/>
    <dgm:cxn modelId="{521BAC57-BC15-462D-8779-60586E176A68}" type="presParOf" srcId="{1194A43A-D1B0-4A70-8089-2F162CFA6392}" destId="{DA48196D-B046-4617-8589-DD500F57479A}" srcOrd="1" destOrd="0" presId="urn:microsoft.com/office/officeart/2005/8/layout/chevron1"/>
    <dgm:cxn modelId="{5F5A01CF-15BB-45B9-94C3-F5E40A2D3F5F}" type="presParOf" srcId="{1194A43A-D1B0-4A70-8089-2F162CFA6392}" destId="{1521B116-1714-430D-9AFB-41A4D8C872D7}" srcOrd="2" destOrd="0" presId="urn:microsoft.com/office/officeart/2005/8/layout/chevron1"/>
    <dgm:cxn modelId="{1B95460B-0A10-42D7-9A9D-D5F8ED63ECCB}" type="presParOf" srcId="{1521B116-1714-430D-9AFB-41A4D8C872D7}" destId="{BC725AA1-97DB-47E8-8C9C-A11FE59FAD46}" srcOrd="0" destOrd="0" presId="urn:microsoft.com/office/officeart/2005/8/layout/chevron1"/>
    <dgm:cxn modelId="{AABDC725-3B07-4A4F-A32B-4B779560DF0C}" type="presParOf" srcId="{1521B116-1714-430D-9AFB-41A4D8C872D7}" destId="{8FBA7C54-7D4A-40E7-B750-EFAAD064D58A}" srcOrd="1" destOrd="0" presId="urn:microsoft.com/office/officeart/2005/8/layout/chevron1"/>
    <dgm:cxn modelId="{2FD187D0-242A-490F-B2BD-43594D0BB944}" type="presParOf" srcId="{1194A43A-D1B0-4A70-8089-2F162CFA6392}" destId="{73410873-2BAD-4ECE-87AF-2E357935E296}" srcOrd="3" destOrd="0" presId="urn:microsoft.com/office/officeart/2005/8/layout/chevron1"/>
    <dgm:cxn modelId="{24D8954D-5427-4161-8948-A24DD128EEBA}" type="presParOf" srcId="{1194A43A-D1B0-4A70-8089-2F162CFA6392}" destId="{D5D4B6DA-1AEE-4BD6-ACF9-56820C71F813}" srcOrd="4" destOrd="0" presId="urn:microsoft.com/office/officeart/2005/8/layout/chevron1"/>
    <dgm:cxn modelId="{35CBEC8F-5696-45BA-9ACB-C960B4692EF4}" type="presParOf" srcId="{D5D4B6DA-1AEE-4BD6-ACF9-56820C71F813}" destId="{3A162516-316D-47C5-8CB7-F7A65014307E}" srcOrd="0" destOrd="0" presId="urn:microsoft.com/office/officeart/2005/8/layout/chevron1"/>
    <dgm:cxn modelId="{14FADA6D-F343-442A-A641-477DA5DF5152}" type="presParOf" srcId="{D5D4B6DA-1AEE-4BD6-ACF9-56820C71F813}" destId="{D80F6B70-8134-46D9-A169-D9E34E81336C}" srcOrd="1" destOrd="0" presId="urn:microsoft.com/office/officeart/2005/8/layout/chevron1"/>
    <dgm:cxn modelId="{C767830B-4947-4B14-B78F-C526ABABCBA8}" type="presParOf" srcId="{1194A43A-D1B0-4A70-8089-2F162CFA6392}" destId="{DDEEDC55-5485-40F2-885A-99A656D79201}" srcOrd="5" destOrd="0" presId="urn:microsoft.com/office/officeart/2005/8/layout/chevron1"/>
    <dgm:cxn modelId="{441D9D18-E6EE-43F6-9A1B-0EE954FF1B38}" type="presParOf" srcId="{1194A43A-D1B0-4A70-8089-2F162CFA6392}" destId="{D9087640-AE5D-4EE6-8126-9CA3DADE9F6E}" srcOrd="6" destOrd="0" presId="urn:microsoft.com/office/officeart/2005/8/layout/chevron1"/>
    <dgm:cxn modelId="{E1941D73-2822-4716-9C2A-B38C936EFCB3}" type="presParOf" srcId="{D9087640-AE5D-4EE6-8126-9CA3DADE9F6E}" destId="{B50D4111-8012-4C01-9AFC-159D5C2939AB}" srcOrd="0" destOrd="0" presId="urn:microsoft.com/office/officeart/2005/8/layout/chevron1"/>
    <dgm:cxn modelId="{0C98B46C-1086-4861-A9D9-6D2882A6DDE7}" type="presParOf" srcId="{D9087640-AE5D-4EE6-8126-9CA3DADE9F6E}" destId="{80BA6EA6-B7C0-4A70-A08E-1F5040187DF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7F999-3A6D-4B32-BF54-D7FC812ACEED}" type="doc">
      <dgm:prSet loTypeId="urn:microsoft.com/office/officeart/2005/8/layout/chevron1" loCatId="process" qsTypeId="urn:microsoft.com/office/officeart/2005/8/quickstyle/simple1" qsCatId="simple" csTypeId="urn:microsoft.com/office/officeart/2005/8/colors/colorful1" csCatId="colorful" phldr="1"/>
      <dgm:spPr/>
    </dgm:pt>
    <dgm:pt modelId="{54C9B8DE-E15A-4B3C-A1CE-74972F462531}">
      <dgm:prSet phldrT="[Text]"/>
      <dgm:spPr/>
      <dgm:t>
        <a:bodyPr/>
        <a:lstStyle/>
        <a:p>
          <a:r>
            <a:rPr lang="en-US" dirty="0">
              <a:solidFill>
                <a:schemeClr val="tx1"/>
              </a:solidFill>
            </a:rPr>
            <a:t>On or about </a:t>
          </a:r>
          <a:r>
            <a:rPr lang="en-US" b="1" dirty="0">
              <a:solidFill>
                <a:schemeClr val="tx1"/>
              </a:solidFill>
            </a:rPr>
            <a:t>January 3, 2024</a:t>
          </a:r>
          <a:endParaRPr lang="en-US" dirty="0">
            <a:solidFill>
              <a:schemeClr val="tx1"/>
            </a:solidFill>
          </a:endParaRPr>
        </a:p>
      </dgm:t>
    </dgm:pt>
    <dgm:pt modelId="{269D0F0E-9BD0-4972-8AB7-00BD914F02CD}" type="parTrans" cxnId="{60AECA07-1BE4-4327-85D5-A09FD7B607F1}">
      <dgm:prSet/>
      <dgm:spPr/>
      <dgm:t>
        <a:bodyPr/>
        <a:lstStyle/>
        <a:p>
          <a:endParaRPr lang="en-US"/>
        </a:p>
      </dgm:t>
    </dgm:pt>
    <dgm:pt modelId="{EE104643-0F45-423E-9591-AE0C70C5C903}" type="sibTrans" cxnId="{60AECA07-1BE4-4327-85D5-A09FD7B607F1}">
      <dgm:prSet/>
      <dgm:spPr/>
      <dgm:t>
        <a:bodyPr/>
        <a:lstStyle/>
        <a:p>
          <a:endParaRPr lang="en-US"/>
        </a:p>
      </dgm:t>
    </dgm:pt>
    <dgm:pt modelId="{0EE713B7-5D3C-4BD6-BBA1-4681E432F391}">
      <dgm:prSet phldrT="[Text]"/>
      <dgm:spPr/>
      <dgm:t>
        <a:bodyPr/>
        <a:lstStyle/>
        <a:p>
          <a:r>
            <a:rPr lang="en-US" dirty="0"/>
            <a:t>Challengers will have 30 calendar days: </a:t>
          </a:r>
          <a:r>
            <a:rPr lang="en-US" b="1" dirty="0"/>
            <a:t>January 3, 2024 to February 2, 2024</a:t>
          </a:r>
          <a:endParaRPr lang="en-US" dirty="0"/>
        </a:p>
      </dgm:t>
    </dgm:pt>
    <dgm:pt modelId="{6A606040-97E4-423C-8D3E-792FBCE10D5B}" type="parTrans" cxnId="{BC004B48-AB6B-4B75-A4FA-C2E68E4531E2}">
      <dgm:prSet/>
      <dgm:spPr/>
      <dgm:t>
        <a:bodyPr/>
        <a:lstStyle/>
        <a:p>
          <a:endParaRPr lang="en-US"/>
        </a:p>
      </dgm:t>
    </dgm:pt>
    <dgm:pt modelId="{6D2BE731-92D0-4F3F-A2E2-0F3FA19A1998}" type="sibTrans" cxnId="{BC004B48-AB6B-4B75-A4FA-C2E68E4531E2}">
      <dgm:prSet/>
      <dgm:spPr/>
      <dgm:t>
        <a:bodyPr/>
        <a:lstStyle/>
        <a:p>
          <a:endParaRPr lang="en-US"/>
        </a:p>
      </dgm:t>
    </dgm:pt>
    <dgm:pt modelId="{806F6493-2CA2-4F62-AC05-F5E854967365}">
      <dgm:prSet phldrT="[Text]"/>
      <dgm:spPr/>
      <dgm:t>
        <a:bodyPr/>
        <a:lstStyle/>
        <a:p>
          <a:r>
            <a:rPr lang="en-US" dirty="0"/>
            <a:t>Providers will have 30 business days: </a:t>
          </a:r>
          <a:r>
            <a:rPr lang="en-US" b="1" dirty="0"/>
            <a:t>February 3 to March 16, 2024.</a:t>
          </a:r>
          <a:endParaRPr lang="en-US" dirty="0"/>
        </a:p>
      </dgm:t>
    </dgm:pt>
    <dgm:pt modelId="{08B0E49E-1BF9-4E26-BB7C-357656C8C258}" type="parTrans" cxnId="{431B6571-0F14-40F0-9B6F-883550739048}">
      <dgm:prSet/>
      <dgm:spPr/>
      <dgm:t>
        <a:bodyPr/>
        <a:lstStyle/>
        <a:p>
          <a:endParaRPr lang="en-US"/>
        </a:p>
      </dgm:t>
    </dgm:pt>
    <dgm:pt modelId="{3221F77A-8296-4EAA-9952-760305C858A4}" type="sibTrans" cxnId="{431B6571-0F14-40F0-9B6F-883550739048}">
      <dgm:prSet/>
      <dgm:spPr/>
      <dgm:t>
        <a:bodyPr/>
        <a:lstStyle/>
        <a:p>
          <a:endParaRPr lang="en-US"/>
        </a:p>
      </dgm:t>
    </dgm:pt>
    <dgm:pt modelId="{4CC0E9DF-BFEC-447B-98AB-D21190CCA197}">
      <dgm:prSet/>
      <dgm:spPr/>
      <dgm:t>
        <a:bodyPr/>
        <a:lstStyle/>
        <a:p>
          <a:r>
            <a:rPr lang="en-US" dirty="0">
              <a:solidFill>
                <a:schemeClr val="tx1"/>
              </a:solidFill>
            </a:rPr>
            <a:t>The NBO will make a final challenge determination within 30 calendar days: </a:t>
          </a:r>
          <a:r>
            <a:rPr lang="en-US" b="1" dirty="0">
              <a:solidFill>
                <a:schemeClr val="tx1"/>
              </a:solidFill>
            </a:rPr>
            <a:t>March 17 to April 16, 2024</a:t>
          </a:r>
          <a:endParaRPr lang="en-US" dirty="0">
            <a:solidFill>
              <a:schemeClr val="tx1"/>
            </a:solidFill>
          </a:endParaRPr>
        </a:p>
      </dgm:t>
    </dgm:pt>
    <dgm:pt modelId="{1B652193-E208-4D5C-B224-DDBBD76631BB}" type="parTrans" cxnId="{F78EF20B-8226-47B8-A1D3-205ECEB8014C}">
      <dgm:prSet/>
      <dgm:spPr/>
      <dgm:t>
        <a:bodyPr/>
        <a:lstStyle/>
        <a:p>
          <a:endParaRPr lang="en-US"/>
        </a:p>
      </dgm:t>
    </dgm:pt>
    <dgm:pt modelId="{61A52F8A-0115-42DA-AA95-3A29E02E3CDE}" type="sibTrans" cxnId="{F78EF20B-8226-47B8-A1D3-205ECEB8014C}">
      <dgm:prSet/>
      <dgm:spPr/>
      <dgm:t>
        <a:bodyPr/>
        <a:lstStyle/>
        <a:p>
          <a:endParaRPr lang="en-US"/>
        </a:p>
      </dgm:t>
    </dgm:pt>
    <dgm:pt modelId="{074D6C2F-5408-4FD2-8D51-5B9948883B38}" type="pres">
      <dgm:prSet presAssocID="{6877F999-3A6D-4B32-BF54-D7FC812ACEED}" presName="Name0" presStyleCnt="0">
        <dgm:presLayoutVars>
          <dgm:dir/>
          <dgm:animLvl val="lvl"/>
          <dgm:resizeHandles val="exact"/>
        </dgm:presLayoutVars>
      </dgm:prSet>
      <dgm:spPr/>
    </dgm:pt>
    <dgm:pt modelId="{A93D6F31-1F98-4C59-94D6-3FF15DAB770A}" type="pres">
      <dgm:prSet presAssocID="{54C9B8DE-E15A-4B3C-A1CE-74972F462531}" presName="parTxOnly" presStyleLbl="node1" presStyleIdx="0" presStyleCnt="4">
        <dgm:presLayoutVars>
          <dgm:chMax val="0"/>
          <dgm:chPref val="0"/>
          <dgm:bulletEnabled val="1"/>
        </dgm:presLayoutVars>
      </dgm:prSet>
      <dgm:spPr/>
    </dgm:pt>
    <dgm:pt modelId="{D14BD050-424B-4587-8BD4-612400AFB9C2}" type="pres">
      <dgm:prSet presAssocID="{EE104643-0F45-423E-9591-AE0C70C5C903}" presName="parTxOnlySpace" presStyleCnt="0"/>
      <dgm:spPr/>
    </dgm:pt>
    <dgm:pt modelId="{EF443D1B-87E7-438A-AB11-6E531E788094}" type="pres">
      <dgm:prSet presAssocID="{0EE713B7-5D3C-4BD6-BBA1-4681E432F391}" presName="parTxOnly" presStyleLbl="node1" presStyleIdx="1" presStyleCnt="4">
        <dgm:presLayoutVars>
          <dgm:chMax val="0"/>
          <dgm:chPref val="0"/>
          <dgm:bulletEnabled val="1"/>
        </dgm:presLayoutVars>
      </dgm:prSet>
      <dgm:spPr/>
    </dgm:pt>
    <dgm:pt modelId="{4C000EF8-B485-44A5-9298-0731C2922913}" type="pres">
      <dgm:prSet presAssocID="{6D2BE731-92D0-4F3F-A2E2-0F3FA19A1998}" presName="parTxOnlySpace" presStyleCnt="0"/>
      <dgm:spPr/>
    </dgm:pt>
    <dgm:pt modelId="{36743A4B-DCC1-4E03-8BED-608129D565F0}" type="pres">
      <dgm:prSet presAssocID="{806F6493-2CA2-4F62-AC05-F5E854967365}" presName="parTxOnly" presStyleLbl="node1" presStyleIdx="2" presStyleCnt="4">
        <dgm:presLayoutVars>
          <dgm:chMax val="0"/>
          <dgm:chPref val="0"/>
          <dgm:bulletEnabled val="1"/>
        </dgm:presLayoutVars>
      </dgm:prSet>
      <dgm:spPr/>
    </dgm:pt>
    <dgm:pt modelId="{CA82F44A-10C7-4C45-801A-8A5E1FD7AFCA}" type="pres">
      <dgm:prSet presAssocID="{3221F77A-8296-4EAA-9952-760305C858A4}" presName="parTxOnlySpace" presStyleCnt="0"/>
      <dgm:spPr/>
    </dgm:pt>
    <dgm:pt modelId="{9AC69DC6-AEC1-4600-9794-FB5F654AEC7D}" type="pres">
      <dgm:prSet presAssocID="{4CC0E9DF-BFEC-447B-98AB-D21190CCA197}" presName="parTxOnly" presStyleLbl="node1" presStyleIdx="3" presStyleCnt="4">
        <dgm:presLayoutVars>
          <dgm:chMax val="0"/>
          <dgm:chPref val="0"/>
          <dgm:bulletEnabled val="1"/>
        </dgm:presLayoutVars>
      </dgm:prSet>
      <dgm:spPr/>
    </dgm:pt>
  </dgm:ptLst>
  <dgm:cxnLst>
    <dgm:cxn modelId="{60AECA07-1BE4-4327-85D5-A09FD7B607F1}" srcId="{6877F999-3A6D-4B32-BF54-D7FC812ACEED}" destId="{54C9B8DE-E15A-4B3C-A1CE-74972F462531}" srcOrd="0" destOrd="0" parTransId="{269D0F0E-9BD0-4972-8AB7-00BD914F02CD}" sibTransId="{EE104643-0F45-423E-9591-AE0C70C5C903}"/>
    <dgm:cxn modelId="{F78EF20B-8226-47B8-A1D3-205ECEB8014C}" srcId="{6877F999-3A6D-4B32-BF54-D7FC812ACEED}" destId="{4CC0E9DF-BFEC-447B-98AB-D21190CCA197}" srcOrd="3" destOrd="0" parTransId="{1B652193-E208-4D5C-B224-DDBBD76631BB}" sibTransId="{61A52F8A-0115-42DA-AA95-3A29E02E3CDE}"/>
    <dgm:cxn modelId="{F531F721-623C-40D7-BDA7-5BECFF581399}" type="presOf" srcId="{54C9B8DE-E15A-4B3C-A1CE-74972F462531}" destId="{A93D6F31-1F98-4C59-94D6-3FF15DAB770A}" srcOrd="0" destOrd="0" presId="urn:microsoft.com/office/officeart/2005/8/layout/chevron1"/>
    <dgm:cxn modelId="{93B8A324-418F-4EBA-A5CB-C9E075FE179B}" type="presOf" srcId="{4CC0E9DF-BFEC-447B-98AB-D21190CCA197}" destId="{9AC69DC6-AEC1-4600-9794-FB5F654AEC7D}" srcOrd="0" destOrd="0" presId="urn:microsoft.com/office/officeart/2005/8/layout/chevron1"/>
    <dgm:cxn modelId="{C7D83435-F748-4D28-878A-487DA11675BF}" type="presOf" srcId="{806F6493-2CA2-4F62-AC05-F5E854967365}" destId="{36743A4B-DCC1-4E03-8BED-608129D565F0}" srcOrd="0" destOrd="0" presId="urn:microsoft.com/office/officeart/2005/8/layout/chevron1"/>
    <dgm:cxn modelId="{BC004B48-AB6B-4B75-A4FA-C2E68E4531E2}" srcId="{6877F999-3A6D-4B32-BF54-D7FC812ACEED}" destId="{0EE713B7-5D3C-4BD6-BBA1-4681E432F391}" srcOrd="1" destOrd="0" parTransId="{6A606040-97E4-423C-8D3E-792FBCE10D5B}" sibTransId="{6D2BE731-92D0-4F3F-A2E2-0F3FA19A1998}"/>
    <dgm:cxn modelId="{DE232F6B-928F-42C1-82EF-C7CAAA0C684B}" type="presOf" srcId="{0EE713B7-5D3C-4BD6-BBA1-4681E432F391}" destId="{EF443D1B-87E7-438A-AB11-6E531E788094}" srcOrd="0" destOrd="0" presId="urn:microsoft.com/office/officeart/2005/8/layout/chevron1"/>
    <dgm:cxn modelId="{431B6571-0F14-40F0-9B6F-883550739048}" srcId="{6877F999-3A6D-4B32-BF54-D7FC812ACEED}" destId="{806F6493-2CA2-4F62-AC05-F5E854967365}" srcOrd="2" destOrd="0" parTransId="{08B0E49E-1BF9-4E26-BB7C-357656C8C258}" sibTransId="{3221F77A-8296-4EAA-9952-760305C858A4}"/>
    <dgm:cxn modelId="{7F5911A9-F715-4BE7-8BB7-4FD77ADB97A0}" type="presOf" srcId="{6877F999-3A6D-4B32-BF54-D7FC812ACEED}" destId="{074D6C2F-5408-4FD2-8D51-5B9948883B38}" srcOrd="0" destOrd="0" presId="urn:microsoft.com/office/officeart/2005/8/layout/chevron1"/>
    <dgm:cxn modelId="{32D3B459-05AB-491C-92DB-442CF005C73B}" type="presParOf" srcId="{074D6C2F-5408-4FD2-8D51-5B9948883B38}" destId="{A93D6F31-1F98-4C59-94D6-3FF15DAB770A}" srcOrd="0" destOrd="0" presId="urn:microsoft.com/office/officeart/2005/8/layout/chevron1"/>
    <dgm:cxn modelId="{4243C7CC-98E3-4CF6-B357-34B4A6545BC1}" type="presParOf" srcId="{074D6C2F-5408-4FD2-8D51-5B9948883B38}" destId="{D14BD050-424B-4587-8BD4-612400AFB9C2}" srcOrd="1" destOrd="0" presId="urn:microsoft.com/office/officeart/2005/8/layout/chevron1"/>
    <dgm:cxn modelId="{9EBDA87A-CB86-4196-B56C-CABD3981B3EE}" type="presParOf" srcId="{074D6C2F-5408-4FD2-8D51-5B9948883B38}" destId="{EF443D1B-87E7-438A-AB11-6E531E788094}" srcOrd="2" destOrd="0" presId="urn:microsoft.com/office/officeart/2005/8/layout/chevron1"/>
    <dgm:cxn modelId="{B99203FF-A635-45C6-9E82-33B4B8B897B1}" type="presParOf" srcId="{074D6C2F-5408-4FD2-8D51-5B9948883B38}" destId="{4C000EF8-B485-44A5-9298-0731C2922913}" srcOrd="3" destOrd="0" presId="urn:microsoft.com/office/officeart/2005/8/layout/chevron1"/>
    <dgm:cxn modelId="{A0A7E3D2-E938-4836-807D-99F6439299C6}" type="presParOf" srcId="{074D6C2F-5408-4FD2-8D51-5B9948883B38}" destId="{36743A4B-DCC1-4E03-8BED-608129D565F0}" srcOrd="4" destOrd="0" presId="urn:microsoft.com/office/officeart/2005/8/layout/chevron1"/>
    <dgm:cxn modelId="{468549E1-2A0E-4536-8872-B3C1D00C3FCD}" type="presParOf" srcId="{074D6C2F-5408-4FD2-8D51-5B9948883B38}" destId="{CA82F44A-10C7-4C45-801A-8A5E1FD7AFCA}" srcOrd="5" destOrd="0" presId="urn:microsoft.com/office/officeart/2005/8/layout/chevron1"/>
    <dgm:cxn modelId="{23C8C243-742C-4B73-AE6B-FF039FB9D8A2}" type="presParOf" srcId="{074D6C2F-5408-4FD2-8D51-5B9948883B38}" destId="{9AC69DC6-AEC1-4600-9794-FB5F654AEC7D}" srcOrd="6"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259E8-6718-4EA4-931C-F63E84DC6640}">
      <dsp:nvSpPr>
        <dsp:cNvPr id="0" name=""/>
        <dsp:cNvSpPr/>
      </dsp:nvSpPr>
      <dsp:spPr>
        <a:xfrm>
          <a:off x="3513" y="3066"/>
          <a:ext cx="3090408" cy="102600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Publication of Eligible Locations</a:t>
          </a:r>
          <a:endParaRPr lang="en-US" sz="1900" kern="1200" dirty="0">
            <a:solidFill>
              <a:schemeClr val="tx1"/>
            </a:solidFill>
          </a:endParaRPr>
        </a:p>
      </dsp:txBody>
      <dsp:txXfrm>
        <a:off x="516513" y="3066"/>
        <a:ext cx="2064408" cy="1026000"/>
      </dsp:txXfrm>
    </dsp:sp>
    <dsp:sp modelId="{A5572EE4-8A5D-4DE0-A4DB-A12D044008FE}">
      <dsp:nvSpPr>
        <dsp:cNvPr id="0" name=""/>
        <dsp:cNvSpPr/>
      </dsp:nvSpPr>
      <dsp:spPr>
        <a:xfrm>
          <a:off x="3513" y="1157316"/>
          <a:ext cx="2472327" cy="244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Prior to beginning the Challenge Phase, NBO will publish the set of BSLs eligible and ineligible for BEAD funding. </a:t>
          </a:r>
        </a:p>
      </dsp:txBody>
      <dsp:txXfrm>
        <a:off x="3513" y="1157316"/>
        <a:ext cx="2472327" cy="2443429"/>
      </dsp:txXfrm>
    </dsp:sp>
    <dsp:sp modelId="{BC725AA1-97DB-47E8-8C9C-A11FE59FAD46}">
      <dsp:nvSpPr>
        <dsp:cNvPr id="0" name=""/>
        <dsp:cNvSpPr/>
      </dsp:nvSpPr>
      <dsp:spPr>
        <a:xfrm>
          <a:off x="2877922" y="3066"/>
          <a:ext cx="3090408" cy="1026000"/>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Challenge Phase</a:t>
          </a:r>
          <a:endParaRPr lang="en-US" sz="1900" kern="1200" dirty="0">
            <a:solidFill>
              <a:schemeClr val="tx1"/>
            </a:solidFill>
          </a:endParaRPr>
        </a:p>
      </dsp:txBody>
      <dsp:txXfrm>
        <a:off x="3390922" y="3066"/>
        <a:ext cx="2064408" cy="1026000"/>
      </dsp:txXfrm>
    </dsp:sp>
    <dsp:sp modelId="{8FBA7C54-7D4A-40E7-B750-EFAAD064D58A}">
      <dsp:nvSpPr>
        <dsp:cNvPr id="0" name=""/>
        <dsp:cNvSpPr/>
      </dsp:nvSpPr>
      <dsp:spPr>
        <a:xfrm>
          <a:off x="2877922" y="1157316"/>
          <a:ext cx="2472327" cy="244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1" indent="-171450" algn="l" defTabSz="711200">
            <a:lnSpc>
              <a:spcPct val="90000"/>
            </a:lnSpc>
            <a:spcBef>
              <a:spcPct val="0"/>
            </a:spcBef>
            <a:spcAft>
              <a:spcPct val="15000"/>
            </a:spcAft>
            <a:buFont typeface="+mj-lt"/>
            <a:buNone/>
          </a:pPr>
          <a:r>
            <a:rPr lang="en-US" sz="1600" kern="1200" dirty="0">
              <a:solidFill>
                <a:srgbClr val="4D4D4F">
                  <a:hueOff val="0"/>
                  <a:satOff val="0"/>
                  <a:lumOff val="0"/>
                  <a:alphaOff val="0"/>
                </a:srgbClr>
              </a:solidFill>
              <a:latin typeface="Roboto"/>
              <a:ea typeface="+mn-ea"/>
              <a:cs typeface="+mn-cs"/>
            </a:rPr>
            <a:t>The Challenger will submit through the NBO challenge portal. It will be visible to the challenged ISP. The portal will notify the provider of the challenge through an automated email, which will include related information about timing for the provider’s response.</a:t>
          </a:r>
        </a:p>
      </dsp:txBody>
      <dsp:txXfrm>
        <a:off x="2877922" y="1157316"/>
        <a:ext cx="2472327" cy="2443429"/>
      </dsp:txXfrm>
    </dsp:sp>
    <dsp:sp modelId="{3A162516-316D-47C5-8CB7-F7A65014307E}">
      <dsp:nvSpPr>
        <dsp:cNvPr id="0" name=""/>
        <dsp:cNvSpPr/>
      </dsp:nvSpPr>
      <dsp:spPr>
        <a:xfrm>
          <a:off x="5752331" y="3066"/>
          <a:ext cx="3090408" cy="1026000"/>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t>Rebuttal Phase</a:t>
          </a:r>
          <a:endParaRPr lang="en-US" sz="1900" kern="1200" dirty="0"/>
        </a:p>
      </dsp:txBody>
      <dsp:txXfrm>
        <a:off x="6265331" y="3066"/>
        <a:ext cx="2064408" cy="1026000"/>
      </dsp:txXfrm>
    </dsp:sp>
    <dsp:sp modelId="{D80F6B70-8134-46D9-A169-D9E34E81336C}">
      <dsp:nvSpPr>
        <dsp:cNvPr id="0" name=""/>
        <dsp:cNvSpPr/>
      </dsp:nvSpPr>
      <dsp:spPr>
        <a:xfrm>
          <a:off x="5752331" y="1157316"/>
          <a:ext cx="2472327" cy="244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1" indent="-171450" algn="l" defTabSz="711200">
            <a:lnSpc>
              <a:spcPct val="90000"/>
            </a:lnSpc>
            <a:spcBef>
              <a:spcPct val="0"/>
            </a:spcBef>
            <a:spcAft>
              <a:spcPct val="15000"/>
            </a:spcAft>
            <a:buFont typeface="+mj-lt"/>
            <a:buNone/>
          </a:pPr>
          <a:r>
            <a:rPr lang="en-US" sz="1600" kern="1200" dirty="0"/>
            <a:t>Only the challenged ISP may rebut the challenge causing the location or locations to enter the “disputed” state. If a challenge that meets the minimum level of evidence is not rebutted, the challenge is sustained. A provider may also agree with the challenge.</a:t>
          </a:r>
        </a:p>
      </dsp:txBody>
      <dsp:txXfrm>
        <a:off x="5752331" y="1157316"/>
        <a:ext cx="2472327" cy="2443429"/>
      </dsp:txXfrm>
    </dsp:sp>
    <dsp:sp modelId="{B50D4111-8012-4C01-9AFC-159D5C2939AB}">
      <dsp:nvSpPr>
        <dsp:cNvPr id="0" name=""/>
        <dsp:cNvSpPr/>
      </dsp:nvSpPr>
      <dsp:spPr>
        <a:xfrm>
          <a:off x="8626739" y="3066"/>
          <a:ext cx="3090408" cy="1026000"/>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Final Determination Phase</a:t>
          </a:r>
          <a:endParaRPr lang="en-US" sz="1900" kern="1200" dirty="0">
            <a:solidFill>
              <a:schemeClr val="tx1"/>
            </a:solidFill>
          </a:endParaRPr>
        </a:p>
      </dsp:txBody>
      <dsp:txXfrm>
        <a:off x="9139739" y="3066"/>
        <a:ext cx="2064408" cy="1026000"/>
      </dsp:txXfrm>
    </dsp:sp>
    <dsp:sp modelId="{80BA6EA6-B7C0-4A70-A08E-1F5040187DFD}">
      <dsp:nvSpPr>
        <dsp:cNvPr id="0" name=""/>
        <dsp:cNvSpPr/>
      </dsp:nvSpPr>
      <dsp:spPr>
        <a:xfrm>
          <a:off x="8626739" y="1157316"/>
          <a:ext cx="2472327" cy="2443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1" indent="-171450" algn="l" defTabSz="711200">
            <a:lnSpc>
              <a:spcPct val="90000"/>
            </a:lnSpc>
            <a:spcBef>
              <a:spcPct val="0"/>
            </a:spcBef>
            <a:spcAft>
              <a:spcPct val="15000"/>
            </a:spcAft>
            <a:buFont typeface="+mj-lt"/>
            <a:buNone/>
          </a:pPr>
          <a:r>
            <a:rPr lang="en-US" sz="1600" kern="1200" dirty="0"/>
            <a:t>NBO will make the final determination of the classification of the location, either declaring the challenge “sustained” or “rejected.”</a:t>
          </a:r>
        </a:p>
      </dsp:txBody>
      <dsp:txXfrm>
        <a:off x="8626739" y="1157316"/>
        <a:ext cx="2472327" cy="2443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D6F31-1F98-4C59-94D6-3FF15DAB770A}">
      <dsp:nvSpPr>
        <dsp:cNvPr id="0" name=""/>
        <dsp:cNvSpPr/>
      </dsp:nvSpPr>
      <dsp:spPr>
        <a:xfrm>
          <a:off x="5389" y="0"/>
          <a:ext cx="3137373" cy="1152482"/>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On or about </a:t>
          </a:r>
          <a:r>
            <a:rPr lang="en-US" sz="1400" b="1" kern="1200" dirty="0">
              <a:solidFill>
                <a:schemeClr val="tx1"/>
              </a:solidFill>
            </a:rPr>
            <a:t>January 3, 2024</a:t>
          </a:r>
          <a:endParaRPr lang="en-US" sz="1400" kern="1200" dirty="0">
            <a:solidFill>
              <a:schemeClr val="tx1"/>
            </a:solidFill>
          </a:endParaRPr>
        </a:p>
      </dsp:txBody>
      <dsp:txXfrm>
        <a:off x="581630" y="0"/>
        <a:ext cx="1984891" cy="1152482"/>
      </dsp:txXfrm>
    </dsp:sp>
    <dsp:sp modelId="{EF443D1B-87E7-438A-AB11-6E531E788094}">
      <dsp:nvSpPr>
        <dsp:cNvPr id="0" name=""/>
        <dsp:cNvSpPr/>
      </dsp:nvSpPr>
      <dsp:spPr>
        <a:xfrm>
          <a:off x="2829026" y="0"/>
          <a:ext cx="3137373" cy="1152482"/>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Challengers will have 30 calendar days: </a:t>
          </a:r>
          <a:r>
            <a:rPr lang="en-US" sz="1400" b="1" kern="1200" dirty="0"/>
            <a:t>January 3, 2024 to February 2, 2024</a:t>
          </a:r>
          <a:endParaRPr lang="en-US" sz="1400" kern="1200" dirty="0"/>
        </a:p>
      </dsp:txBody>
      <dsp:txXfrm>
        <a:off x="3405267" y="0"/>
        <a:ext cx="1984891" cy="1152482"/>
      </dsp:txXfrm>
    </dsp:sp>
    <dsp:sp modelId="{36743A4B-DCC1-4E03-8BED-608129D565F0}">
      <dsp:nvSpPr>
        <dsp:cNvPr id="0" name=""/>
        <dsp:cNvSpPr/>
      </dsp:nvSpPr>
      <dsp:spPr>
        <a:xfrm>
          <a:off x="5652662" y="0"/>
          <a:ext cx="3137373" cy="1152482"/>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Providers will have 30 business days: </a:t>
          </a:r>
          <a:r>
            <a:rPr lang="en-US" sz="1400" b="1" kern="1200" dirty="0"/>
            <a:t>February 3 to March 16, 2024.</a:t>
          </a:r>
          <a:endParaRPr lang="en-US" sz="1400" kern="1200" dirty="0"/>
        </a:p>
      </dsp:txBody>
      <dsp:txXfrm>
        <a:off x="6228903" y="0"/>
        <a:ext cx="1984891" cy="1152482"/>
      </dsp:txXfrm>
    </dsp:sp>
    <dsp:sp modelId="{9AC69DC6-AEC1-4600-9794-FB5F654AEC7D}">
      <dsp:nvSpPr>
        <dsp:cNvPr id="0" name=""/>
        <dsp:cNvSpPr/>
      </dsp:nvSpPr>
      <dsp:spPr>
        <a:xfrm>
          <a:off x="8476298" y="0"/>
          <a:ext cx="3137373" cy="115248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The NBO will make a final challenge determination within 30 calendar days: </a:t>
          </a:r>
          <a:r>
            <a:rPr lang="en-US" sz="1400" b="1" kern="1200" dirty="0">
              <a:solidFill>
                <a:schemeClr val="tx1"/>
              </a:solidFill>
            </a:rPr>
            <a:t>March 17 to April 16, 2024</a:t>
          </a:r>
          <a:endParaRPr lang="en-US" sz="1400" kern="1200" dirty="0">
            <a:solidFill>
              <a:schemeClr val="tx1"/>
            </a:solidFill>
          </a:endParaRPr>
        </a:p>
      </dsp:txBody>
      <dsp:txXfrm>
        <a:off x="9052539" y="0"/>
        <a:ext cx="1984891" cy="115248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326AD5-6997-489B-BDCB-7CD06B65D149}"/>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a:extLst>
              <a:ext uri="{FF2B5EF4-FFF2-40B4-BE49-F238E27FC236}">
                <a16:creationId xmlns:a16="http://schemas.microsoft.com/office/drawing/2014/main" id="{6328C261-86F8-4A03-95D7-65F7DB9EAFCC}"/>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B746F001-144C-40D6-B441-2D691F48F0E9}" type="datetimeFigureOut">
              <a:rPr lang="en-US" smtClean="0"/>
              <a:t>9/29/2023</a:t>
            </a:fld>
            <a:endParaRPr lang="en-US"/>
          </a:p>
        </p:txBody>
      </p:sp>
      <p:sp>
        <p:nvSpPr>
          <p:cNvPr id="4" name="Footer Placeholder 3">
            <a:extLst>
              <a:ext uri="{FF2B5EF4-FFF2-40B4-BE49-F238E27FC236}">
                <a16:creationId xmlns:a16="http://schemas.microsoft.com/office/drawing/2014/main" id="{16EF90B4-1171-4ACB-8D55-5CD04F9EB417}"/>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0ABA09-92B9-4269-91E8-2181EC18BF30}"/>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59221E2-3677-439F-A437-6F6889060135}" type="slidenum">
              <a:rPr lang="en-US" smtClean="0"/>
              <a:t>‹#›</a:t>
            </a:fld>
            <a:endParaRPr lang="en-US"/>
          </a:p>
        </p:txBody>
      </p:sp>
    </p:spTree>
    <p:extLst>
      <p:ext uri="{BB962C8B-B14F-4D97-AF65-F5344CB8AC3E}">
        <p14:creationId xmlns:p14="http://schemas.microsoft.com/office/powerpoint/2010/main" val="49039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3035B27-423E-4666-9390-2C1D2DB7AF1E}" type="datetimeFigureOut">
              <a:rPr lang="en-US" smtClean="0"/>
              <a:t>9/29/2023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CC9D89D6-D244-49AA-A6E0-DEC305BD9BC0}" type="slidenum">
              <a:rPr lang="en-US" smtClean="0"/>
              <a:t>‹#›</a:t>
            </a:fld>
            <a:endParaRPr lang="en-US"/>
          </a:p>
        </p:txBody>
      </p:sp>
    </p:spTree>
    <p:extLst>
      <p:ext uri="{BB962C8B-B14F-4D97-AF65-F5344CB8AC3E}">
        <p14:creationId xmlns:p14="http://schemas.microsoft.com/office/powerpoint/2010/main" val="251116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9D89D6-D244-49AA-A6E0-DEC305BD9BC0}" type="slidenum">
              <a:rPr lang="en-US" smtClean="0"/>
              <a:t>1</a:t>
            </a:fld>
            <a:endParaRPr lang="en-US"/>
          </a:p>
        </p:txBody>
      </p:sp>
    </p:spTree>
    <p:extLst>
      <p:ext uri="{BB962C8B-B14F-4D97-AF65-F5344CB8AC3E}">
        <p14:creationId xmlns:p14="http://schemas.microsoft.com/office/powerpoint/2010/main" val="3724483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3</a:t>
            </a:fld>
            <a:endParaRPr lang="en-US"/>
          </a:p>
        </p:txBody>
      </p:sp>
    </p:spTree>
    <p:extLst>
      <p:ext uri="{BB962C8B-B14F-4D97-AF65-F5344CB8AC3E}">
        <p14:creationId xmlns:p14="http://schemas.microsoft.com/office/powerpoint/2010/main" val="405558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5</a:t>
            </a:fld>
            <a:endParaRPr lang="en-US"/>
          </a:p>
        </p:txBody>
      </p:sp>
    </p:spTree>
    <p:extLst>
      <p:ext uri="{BB962C8B-B14F-4D97-AF65-F5344CB8AC3E}">
        <p14:creationId xmlns:p14="http://schemas.microsoft.com/office/powerpoint/2010/main" val="338540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6</a:t>
            </a:fld>
            <a:endParaRPr lang="en-US"/>
          </a:p>
        </p:txBody>
      </p:sp>
    </p:spTree>
    <p:extLst>
      <p:ext uri="{BB962C8B-B14F-4D97-AF65-F5344CB8AC3E}">
        <p14:creationId xmlns:p14="http://schemas.microsoft.com/office/powerpoint/2010/main" val="2425377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7</a:t>
            </a:fld>
            <a:endParaRPr lang="en-US"/>
          </a:p>
        </p:txBody>
      </p:sp>
    </p:spTree>
    <p:extLst>
      <p:ext uri="{BB962C8B-B14F-4D97-AF65-F5344CB8AC3E}">
        <p14:creationId xmlns:p14="http://schemas.microsoft.com/office/powerpoint/2010/main" val="284976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8</a:t>
            </a:fld>
            <a:endParaRPr lang="en-US"/>
          </a:p>
        </p:txBody>
      </p:sp>
    </p:spTree>
    <p:extLst>
      <p:ext uri="{BB962C8B-B14F-4D97-AF65-F5344CB8AC3E}">
        <p14:creationId xmlns:p14="http://schemas.microsoft.com/office/powerpoint/2010/main" val="856976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endParaRPr lang="en-US" dirty="0"/>
          </a:p>
        </p:txBody>
      </p:sp>
      <p:sp>
        <p:nvSpPr>
          <p:cNvPr id="4" name="Slide Number Placeholder 3"/>
          <p:cNvSpPr>
            <a:spLocks noGrp="1"/>
          </p:cNvSpPr>
          <p:nvPr>
            <p:ph type="sldNum" sz="quarter" idx="5"/>
          </p:nvPr>
        </p:nvSpPr>
        <p:spPr/>
        <p:txBody>
          <a:bodyPr/>
          <a:lstStyle/>
          <a:p>
            <a:fld id="{3FEE80EB-45A6-4CFE-A84F-F090A1B9AC73}" type="slidenum">
              <a:rPr lang="en-US" smtClean="0"/>
              <a:t>9</a:t>
            </a:fld>
            <a:endParaRPr lang="en-US"/>
          </a:p>
        </p:txBody>
      </p:sp>
    </p:spTree>
    <p:extLst>
      <p:ext uri="{BB962C8B-B14F-4D97-AF65-F5344CB8AC3E}">
        <p14:creationId xmlns:p14="http://schemas.microsoft.com/office/powerpoint/2010/main" val="2194309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9D89D6-D244-49AA-A6E0-DEC305BD9BC0}" type="slidenum">
              <a:rPr lang="en-US" smtClean="0"/>
              <a:t>11</a:t>
            </a:fld>
            <a:endParaRPr lang="en-US"/>
          </a:p>
        </p:txBody>
      </p:sp>
    </p:spTree>
    <p:extLst>
      <p:ext uri="{BB962C8B-B14F-4D97-AF65-F5344CB8AC3E}">
        <p14:creationId xmlns:p14="http://schemas.microsoft.com/office/powerpoint/2010/main" val="2780338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4D911DA-2CC3-4C44-8945-290972119145}"/>
              </a:ext>
            </a:extLst>
          </p:cNvPr>
          <p:cNvGrpSpPr/>
          <p:nvPr userDrawn="1"/>
        </p:nvGrpSpPr>
        <p:grpSpPr>
          <a:xfrm>
            <a:off x="0" y="754409"/>
            <a:ext cx="8132064" cy="228600"/>
            <a:chOff x="0" y="333295"/>
            <a:chExt cx="8674768" cy="228600"/>
          </a:xfrm>
        </p:grpSpPr>
        <p:sp>
          <p:nvSpPr>
            <p:cNvPr id="4" name="Rectangle 3"/>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A8F0F1B-FD39-4863-8950-812AB3BAD6E3}"/>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7CEABB-22B6-4394-AB12-BC0768626156}"/>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A close up of a logo&#10;&#10;Description automatically generated">
            <a:extLst>
              <a:ext uri="{FF2B5EF4-FFF2-40B4-BE49-F238E27FC236}">
                <a16:creationId xmlns:a16="http://schemas.microsoft.com/office/drawing/2014/main" id="{289D1887-B38A-4707-977F-B6AEE70E8EB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36"/>
          <a:stretch/>
        </p:blipFill>
        <p:spPr>
          <a:xfrm>
            <a:off x="0" y="4671645"/>
            <a:ext cx="12192000" cy="2186356"/>
          </a:xfrm>
          <a:prstGeom prst="rect">
            <a:avLst/>
          </a:prstGeom>
        </p:spPr>
      </p:pic>
      <p:sp>
        <p:nvSpPr>
          <p:cNvPr id="2" name="Title 1"/>
          <p:cNvSpPr>
            <a:spLocks noGrp="1"/>
          </p:cNvSpPr>
          <p:nvPr>
            <p:ph type="ctrTitle"/>
          </p:nvPr>
        </p:nvSpPr>
        <p:spPr>
          <a:xfrm>
            <a:off x="637674" y="1248442"/>
            <a:ext cx="7494390" cy="1612854"/>
          </a:xfrm>
        </p:spPr>
        <p:txBody>
          <a:bodyPr anchor="t">
            <a:normAutofit/>
          </a:bodyPr>
          <a:lstStyle>
            <a:lvl1pPr algn="l">
              <a:defRPr sz="54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37675" y="3031423"/>
            <a:ext cx="7494390" cy="1264987"/>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1" name="Picture 10">
            <a:extLst>
              <a:ext uri="{FF2B5EF4-FFF2-40B4-BE49-F238E27FC236}">
                <a16:creationId xmlns:a16="http://schemas.microsoft.com/office/drawing/2014/main" id="{A467842A-ADC2-4408-BAE2-F900DD03845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846368" y="5687367"/>
            <a:ext cx="2030888" cy="810090"/>
          </a:xfrm>
          <a:prstGeom prst="rect">
            <a:avLst/>
          </a:prstGeom>
        </p:spPr>
      </p:pic>
    </p:spTree>
    <p:extLst>
      <p:ext uri="{BB962C8B-B14F-4D97-AF65-F5344CB8AC3E}">
        <p14:creationId xmlns:p14="http://schemas.microsoft.com/office/powerpoint/2010/main" val="162416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5669" y="393405"/>
            <a:ext cx="9822731" cy="1190846"/>
          </a:xfrm>
        </p:spPr>
        <p:txBody>
          <a:bodyPr/>
          <a:lstStyle/>
          <a:p>
            <a:r>
              <a:rPr lang="en-US"/>
              <a:t>Click to edit Master title style</a:t>
            </a:r>
          </a:p>
        </p:txBody>
      </p:sp>
      <p:sp>
        <p:nvSpPr>
          <p:cNvPr id="3" name="Text Placeholder 2"/>
          <p:cNvSpPr>
            <a:spLocks noGrp="1"/>
          </p:cNvSpPr>
          <p:nvPr>
            <p:ph type="body" idx="1" hasCustomPrompt="1"/>
          </p:nvPr>
        </p:nvSpPr>
        <p:spPr>
          <a:xfrm>
            <a:off x="659219" y="1681163"/>
            <a:ext cx="5120640" cy="823912"/>
          </a:xfrm>
        </p:spPr>
        <p:txBody>
          <a:bodyPr anchor="b">
            <a:noAutofit/>
          </a:bodyPr>
          <a:lstStyle>
            <a:lvl1pPr marL="0" indent="0">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59219" y="2505075"/>
            <a:ext cx="5120640" cy="344915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412141" y="1681163"/>
            <a:ext cx="5120640" cy="823912"/>
          </a:xfrm>
        </p:spPr>
        <p:txBody>
          <a:bodyPr anchor="b">
            <a:noAutofit/>
          </a:bodyPr>
          <a:lstStyle>
            <a:lvl1pPr marL="0" indent="0">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12141" y="2505075"/>
            <a:ext cx="5120640" cy="344915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064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7169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1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All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24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FC038A7-3A8C-430F-873B-747A68EF98F4}"/>
              </a:ext>
            </a:extLst>
          </p:cNvPr>
          <p:cNvGrpSpPr/>
          <p:nvPr userDrawn="1"/>
        </p:nvGrpSpPr>
        <p:grpSpPr>
          <a:xfrm>
            <a:off x="0" y="281229"/>
            <a:ext cx="12192000" cy="6576770"/>
            <a:chOff x="0" y="281229"/>
            <a:chExt cx="12192000" cy="6576770"/>
          </a:xfrm>
        </p:grpSpPr>
        <p:pic>
          <p:nvPicPr>
            <p:cNvPr id="4" name="Picture 3" descr="A close up of a logo&#10;&#10;Description automatically generated">
              <a:extLst>
                <a:ext uri="{FF2B5EF4-FFF2-40B4-BE49-F238E27FC236}">
                  <a16:creationId xmlns:a16="http://schemas.microsoft.com/office/drawing/2014/main" id="{2F77BD90-8926-49F5-A118-3F736F08EE7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36"/>
            <a:stretch/>
          </p:blipFill>
          <p:spPr>
            <a:xfrm>
              <a:off x="0" y="281229"/>
              <a:ext cx="12192000" cy="2186356"/>
            </a:xfrm>
            <a:prstGeom prst="rect">
              <a:avLst/>
            </a:prstGeom>
          </p:spPr>
        </p:pic>
        <p:sp>
          <p:nvSpPr>
            <p:cNvPr id="5" name="Rectangle 4">
              <a:extLst>
                <a:ext uri="{FF2B5EF4-FFF2-40B4-BE49-F238E27FC236}">
                  <a16:creationId xmlns:a16="http://schemas.microsoft.com/office/drawing/2014/main" id="{3D57FDCC-E0FC-4413-86D6-FDB8B379773B}"/>
                </a:ext>
              </a:extLst>
            </p:cNvPr>
            <p:cNvSpPr/>
            <p:nvPr userDrawn="1"/>
          </p:nvSpPr>
          <p:spPr>
            <a:xfrm>
              <a:off x="0" y="1180214"/>
              <a:ext cx="12192000" cy="56777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73865" y="2405930"/>
            <a:ext cx="8644270" cy="1957498"/>
          </a:xfrm>
        </p:spPr>
        <p:txBody>
          <a:bodyPr anchor="b">
            <a:normAutofit/>
          </a:bodyPr>
          <a:lstStyle>
            <a:lvl1pPr algn="ctr">
              <a:defRPr sz="54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773865" y="4390416"/>
            <a:ext cx="8644270" cy="1500187"/>
          </a:xfrm>
        </p:spPr>
        <p:txBody>
          <a:bodyPr>
            <a:normAutofit/>
          </a:bodyPr>
          <a:lstStyle>
            <a:lvl1pPr marL="0" indent="0" algn="ctr">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9703E56A-801E-4145-BC3A-4EA70EB131C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846368" y="5687367"/>
            <a:ext cx="2030888" cy="810090"/>
          </a:xfrm>
          <a:prstGeom prst="rect">
            <a:avLst/>
          </a:prstGeom>
        </p:spPr>
      </p:pic>
    </p:spTree>
    <p:extLst>
      <p:ext uri="{BB962C8B-B14F-4D97-AF65-F5344CB8AC3E}">
        <p14:creationId xmlns:p14="http://schemas.microsoft.com/office/powerpoint/2010/main" val="106025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2724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_Dar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91B1D9E1-8F76-4118-BB5B-82B2D9401CF4}"/>
              </a:ext>
            </a:extLst>
          </p:cNvPr>
          <p:cNvGrpSpPr/>
          <p:nvPr userDrawn="1"/>
        </p:nvGrpSpPr>
        <p:grpSpPr>
          <a:xfrm>
            <a:off x="0" y="-6767"/>
            <a:ext cx="10058400" cy="228600"/>
            <a:chOff x="0" y="333295"/>
            <a:chExt cx="8674768" cy="228600"/>
          </a:xfrm>
        </p:grpSpPr>
        <p:sp>
          <p:nvSpPr>
            <p:cNvPr id="5" name="Rectangle 4">
              <a:extLst>
                <a:ext uri="{FF2B5EF4-FFF2-40B4-BE49-F238E27FC236}">
                  <a16:creationId xmlns:a16="http://schemas.microsoft.com/office/drawing/2014/main" id="{9B687A26-3F7F-4420-B3EE-9356F8EB647D}"/>
                </a:ext>
              </a:extLst>
            </p:cNvPr>
            <p:cNvSpPr/>
            <p:nvPr userDrawn="1"/>
          </p:nvSpPr>
          <p:spPr>
            <a:xfrm>
              <a:off x="0" y="333295"/>
              <a:ext cx="5017168"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9FE5269-00EB-4223-A74B-F803657FAC0C}"/>
                </a:ext>
              </a:extLst>
            </p:cNvPr>
            <p:cNvSpPr/>
            <p:nvPr userDrawn="1"/>
          </p:nvSpPr>
          <p:spPr>
            <a:xfrm>
              <a:off x="5017167" y="333295"/>
              <a:ext cx="2280093" cy="228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C94E067-7978-40CD-A991-9F335738C7CB}"/>
                </a:ext>
              </a:extLst>
            </p:cNvPr>
            <p:cNvSpPr/>
            <p:nvPr userDrawn="1"/>
          </p:nvSpPr>
          <p:spPr>
            <a:xfrm>
              <a:off x="7297261" y="333295"/>
              <a:ext cx="1377507" cy="2286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4251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4670" y="457200"/>
            <a:ext cx="3625702" cy="1600200"/>
          </a:xfrm>
        </p:spPr>
        <p:txBody>
          <a:bodyPr anchor="b">
            <a:noAutofit/>
          </a:bodyPr>
          <a:lstStyle>
            <a:lvl1pPr>
              <a:defRPr sz="3600"/>
            </a:lvl1pPr>
          </a:lstStyle>
          <a:p>
            <a:r>
              <a:rPr lang="en-US" dirty="0"/>
              <a:t>Click to edit Master title style</a:t>
            </a:r>
          </a:p>
        </p:txBody>
      </p:sp>
      <p:sp>
        <p:nvSpPr>
          <p:cNvPr id="3" name="Picture Placeholder 2"/>
          <p:cNvSpPr>
            <a:spLocks noGrp="1"/>
          </p:cNvSpPr>
          <p:nvPr>
            <p:ph type="pic" idx="1"/>
          </p:nvPr>
        </p:nvSpPr>
        <p:spPr>
          <a:xfrm>
            <a:off x="4433777" y="0"/>
            <a:ext cx="7758223"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14670" y="2137144"/>
            <a:ext cx="3625702" cy="3731844"/>
          </a:xfrm>
        </p:spPr>
        <p:txBody>
          <a:bodyPr>
            <a:normAutofit/>
          </a:bodyPr>
          <a:lstStyle>
            <a:lvl1pPr marL="0" indent="0">
              <a:buNone/>
              <a:defRPr sz="2400">
                <a:solidFill>
                  <a:schemeClr val="tx2"/>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5" name="Group 4">
            <a:extLst>
              <a:ext uri="{FF2B5EF4-FFF2-40B4-BE49-F238E27FC236}">
                <a16:creationId xmlns:a16="http://schemas.microsoft.com/office/drawing/2014/main" id="{E01271AA-4E7C-4F42-B1A2-B0F16A171750}"/>
              </a:ext>
            </a:extLst>
          </p:cNvPr>
          <p:cNvGrpSpPr/>
          <p:nvPr userDrawn="1"/>
        </p:nvGrpSpPr>
        <p:grpSpPr>
          <a:xfrm>
            <a:off x="-1" y="-1"/>
            <a:ext cx="4433777" cy="228600"/>
            <a:chOff x="0" y="333295"/>
            <a:chExt cx="8674768" cy="228600"/>
          </a:xfrm>
        </p:grpSpPr>
        <p:sp>
          <p:nvSpPr>
            <p:cNvPr id="6" name="Rectangle 5">
              <a:extLst>
                <a:ext uri="{FF2B5EF4-FFF2-40B4-BE49-F238E27FC236}">
                  <a16:creationId xmlns:a16="http://schemas.microsoft.com/office/drawing/2014/main" id="{C2DD8D17-4C89-48CB-BC04-D94610359CAB}"/>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2575DB4-8331-4C7D-AB65-8E3DA3CE57A1}"/>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E072164-18E9-419E-A11F-C15E0B4CC499}"/>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645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Dar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4670" y="457200"/>
            <a:ext cx="3625702" cy="1600200"/>
          </a:xfrm>
        </p:spPr>
        <p:txBody>
          <a:bodyPr anchor="b">
            <a:noAutofit/>
          </a:bodyPr>
          <a:lstStyle>
            <a:lvl1pPr>
              <a:defRPr sz="3600">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4433777" y="0"/>
            <a:ext cx="7758223"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14670" y="2158408"/>
            <a:ext cx="3625702" cy="3710579"/>
          </a:xfrm>
        </p:spPr>
        <p:txBody>
          <a:bodyPr>
            <a:normAutofit/>
          </a:bodyPr>
          <a:lstStyle>
            <a:lvl1pPr marL="0" indent="0">
              <a:buNone/>
              <a:defRPr sz="2400">
                <a:solidFill>
                  <a:schemeClr val="bg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9" name="Group 8">
            <a:extLst>
              <a:ext uri="{FF2B5EF4-FFF2-40B4-BE49-F238E27FC236}">
                <a16:creationId xmlns:a16="http://schemas.microsoft.com/office/drawing/2014/main" id="{06CF1327-7448-452C-983E-8EC95481C2BD}"/>
              </a:ext>
            </a:extLst>
          </p:cNvPr>
          <p:cNvGrpSpPr/>
          <p:nvPr userDrawn="1"/>
        </p:nvGrpSpPr>
        <p:grpSpPr>
          <a:xfrm>
            <a:off x="0" y="-1"/>
            <a:ext cx="4434840" cy="221833"/>
            <a:chOff x="0" y="333295"/>
            <a:chExt cx="8674768" cy="228600"/>
          </a:xfrm>
        </p:grpSpPr>
        <p:sp>
          <p:nvSpPr>
            <p:cNvPr id="10" name="Rectangle 9">
              <a:extLst>
                <a:ext uri="{FF2B5EF4-FFF2-40B4-BE49-F238E27FC236}">
                  <a16:creationId xmlns:a16="http://schemas.microsoft.com/office/drawing/2014/main" id="{4036B349-06BE-4E24-9259-C2F43F850F5A}"/>
                </a:ext>
              </a:extLst>
            </p:cNvPr>
            <p:cNvSpPr/>
            <p:nvPr userDrawn="1"/>
          </p:nvSpPr>
          <p:spPr>
            <a:xfrm>
              <a:off x="0" y="333295"/>
              <a:ext cx="5017168"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C3925C2-448E-4402-B079-0C5967375A8D}"/>
                </a:ext>
              </a:extLst>
            </p:cNvPr>
            <p:cNvSpPr/>
            <p:nvPr userDrawn="1"/>
          </p:nvSpPr>
          <p:spPr>
            <a:xfrm>
              <a:off x="5017167" y="333295"/>
              <a:ext cx="2280093" cy="2286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9418949-F967-41B0-86D3-67C06F00C4C4}"/>
                </a:ext>
              </a:extLst>
            </p:cNvPr>
            <p:cNvSpPr/>
            <p:nvPr userDrawn="1"/>
          </p:nvSpPr>
          <p:spPr>
            <a:xfrm>
              <a:off x="7297261" y="333295"/>
              <a:ext cx="1377507" cy="2286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683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5302" y="457200"/>
            <a:ext cx="4346723" cy="1600200"/>
          </a:xfrm>
        </p:spPr>
        <p:txBody>
          <a:bodyPr anchor="b">
            <a:no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5183188" y="2158408"/>
            <a:ext cx="6583510" cy="3702642"/>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25302" y="2158408"/>
            <a:ext cx="4346723" cy="3710579"/>
          </a:xfrm>
        </p:spPr>
        <p:txBody>
          <a:bodyPr>
            <a:normAutofit/>
          </a:bodyPr>
          <a:lstStyle>
            <a:lvl1pPr marL="0" indent="0">
              <a:buNone/>
              <a:defRPr sz="2000">
                <a:solidFill>
                  <a:schemeClr val="tx2"/>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1574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lock Title and Content">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87BEAB6-F033-4DDC-B3C6-452AA3E64A37}"/>
              </a:ext>
            </a:extLst>
          </p:cNvPr>
          <p:cNvGrpSpPr/>
          <p:nvPr userDrawn="1"/>
        </p:nvGrpSpPr>
        <p:grpSpPr>
          <a:xfrm>
            <a:off x="0" y="-6767"/>
            <a:ext cx="5018567" cy="5018567"/>
            <a:chOff x="0" y="-6767"/>
            <a:chExt cx="5815584" cy="5815584"/>
          </a:xfrm>
        </p:grpSpPr>
        <p:sp>
          <p:nvSpPr>
            <p:cNvPr id="5" name="Rectangle 4">
              <a:extLst>
                <a:ext uri="{FF2B5EF4-FFF2-40B4-BE49-F238E27FC236}">
                  <a16:creationId xmlns:a16="http://schemas.microsoft.com/office/drawing/2014/main" id="{EAFF7166-5306-4350-B90D-D78E540D7464}"/>
                </a:ext>
              </a:extLst>
            </p:cNvPr>
            <p:cNvSpPr/>
            <p:nvPr userDrawn="1"/>
          </p:nvSpPr>
          <p:spPr>
            <a:xfrm>
              <a:off x="0" y="-6767"/>
              <a:ext cx="5815584" cy="5386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AAF3A3FA-63CC-4CBE-B77E-438B1ACCB2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4680705"/>
              <a:ext cx="5815583" cy="1128112"/>
            </a:xfrm>
            <a:prstGeom prst="rect">
              <a:avLst/>
            </a:prstGeom>
          </p:spPr>
        </p:pic>
      </p:grpSp>
      <p:sp>
        <p:nvSpPr>
          <p:cNvPr id="2" name="Title 1"/>
          <p:cNvSpPr>
            <a:spLocks noGrp="1"/>
          </p:cNvSpPr>
          <p:nvPr>
            <p:ph type="title"/>
          </p:nvPr>
        </p:nvSpPr>
        <p:spPr>
          <a:xfrm>
            <a:off x="425303" y="457200"/>
            <a:ext cx="4189228" cy="1600200"/>
          </a:xfrm>
        </p:spPr>
        <p:txBody>
          <a:bodyPr anchor="b">
            <a:no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443870" y="457200"/>
            <a:ext cx="6322828" cy="5911702"/>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25303" y="2057400"/>
            <a:ext cx="4189228" cy="2227521"/>
          </a:xfrm>
        </p:spPr>
        <p:txBody>
          <a:bodyPr>
            <a:normAutofit/>
          </a:bodyPr>
          <a:lstStyle>
            <a:lvl1pPr marL="0" indent="0">
              <a:buNone/>
              <a:defRPr sz="2000">
                <a:solidFill>
                  <a:schemeClr val="bg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9" name="Group 8">
            <a:extLst>
              <a:ext uri="{FF2B5EF4-FFF2-40B4-BE49-F238E27FC236}">
                <a16:creationId xmlns:a16="http://schemas.microsoft.com/office/drawing/2014/main" id="{655B1453-BFF9-42EC-848A-51ADB283493E}"/>
              </a:ext>
            </a:extLst>
          </p:cNvPr>
          <p:cNvGrpSpPr/>
          <p:nvPr userDrawn="1"/>
        </p:nvGrpSpPr>
        <p:grpSpPr>
          <a:xfrm rot="10800000">
            <a:off x="5443870" y="6629400"/>
            <a:ext cx="6748130" cy="228600"/>
            <a:chOff x="0" y="333295"/>
            <a:chExt cx="8674768" cy="228600"/>
          </a:xfrm>
        </p:grpSpPr>
        <p:sp>
          <p:nvSpPr>
            <p:cNvPr id="10" name="Rectangle 9">
              <a:extLst>
                <a:ext uri="{FF2B5EF4-FFF2-40B4-BE49-F238E27FC236}">
                  <a16:creationId xmlns:a16="http://schemas.microsoft.com/office/drawing/2014/main" id="{F41E2195-F2A6-447F-8E0D-697D46159FD9}"/>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7B779CB-DC56-4740-87A8-7AB81865ADF6}"/>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5A4A79D-5A0A-4012-98C7-BFCEE79D4ED3}"/>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9220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35669" y="393407"/>
            <a:ext cx="9822731" cy="1152482"/>
          </a:xfrm>
        </p:spPr>
        <p:txBody>
          <a:bodyPr/>
          <a:lstStyle/>
          <a:p>
            <a:r>
              <a:rPr lang="en-US"/>
              <a:t>Click to edit Master title style</a:t>
            </a:r>
          </a:p>
        </p:txBody>
      </p:sp>
      <p:sp>
        <p:nvSpPr>
          <p:cNvPr id="3" name="Content Placeholder 2"/>
          <p:cNvSpPr>
            <a:spLocks noGrp="1"/>
          </p:cNvSpPr>
          <p:nvPr>
            <p:ph sz="half" idx="1"/>
          </p:nvPr>
        </p:nvSpPr>
        <p:spPr>
          <a:xfrm>
            <a:off x="680485" y="1612969"/>
            <a:ext cx="512064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90875" y="1612969"/>
            <a:ext cx="512064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925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5669" y="404040"/>
            <a:ext cx="9822731" cy="1152482"/>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6372" y="1611985"/>
            <a:ext cx="9382028" cy="42571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F5170859-7A22-4FFA-8B2F-9ECF42A7762B}"/>
              </a:ext>
            </a:extLst>
          </p:cNvPr>
          <p:cNvGrpSpPr/>
          <p:nvPr userDrawn="1"/>
        </p:nvGrpSpPr>
        <p:grpSpPr>
          <a:xfrm>
            <a:off x="0" y="-6767"/>
            <a:ext cx="10058400" cy="228600"/>
            <a:chOff x="0" y="333295"/>
            <a:chExt cx="8674768" cy="228600"/>
          </a:xfrm>
        </p:grpSpPr>
        <p:sp>
          <p:nvSpPr>
            <p:cNvPr id="5" name="Rectangle 4">
              <a:extLst>
                <a:ext uri="{FF2B5EF4-FFF2-40B4-BE49-F238E27FC236}">
                  <a16:creationId xmlns:a16="http://schemas.microsoft.com/office/drawing/2014/main" id="{84C18801-9186-45BA-8A96-35E9DC532DD9}"/>
                </a:ext>
              </a:extLst>
            </p:cNvPr>
            <p:cNvSpPr/>
            <p:nvPr userDrawn="1"/>
          </p:nvSpPr>
          <p:spPr>
            <a:xfrm>
              <a:off x="0" y="333295"/>
              <a:ext cx="5017168"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DCE0782-6AC8-44A0-9A47-F215A8CCB3CF}"/>
                </a:ext>
              </a:extLst>
            </p:cNvPr>
            <p:cNvSpPr/>
            <p:nvPr userDrawn="1"/>
          </p:nvSpPr>
          <p:spPr>
            <a:xfrm>
              <a:off x="5017167" y="333295"/>
              <a:ext cx="2280093"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16B9B7-0571-42CD-8F04-7462442307A5}"/>
                </a:ext>
              </a:extLst>
            </p:cNvPr>
            <p:cNvSpPr/>
            <p:nvPr userDrawn="1"/>
          </p:nvSpPr>
          <p:spPr>
            <a:xfrm>
              <a:off x="7297261" y="333295"/>
              <a:ext cx="1377507"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804278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 id="2147483657" r:id="rId5"/>
    <p:sldLayoutId id="2147483659" r:id="rId6"/>
    <p:sldLayoutId id="2147483656" r:id="rId7"/>
    <p:sldLayoutId id="2147483661" r:id="rId8"/>
    <p:sldLayoutId id="2147483652" r:id="rId9"/>
    <p:sldLayoutId id="2147483653" r:id="rId10"/>
    <p:sldLayoutId id="2147483654" r:id="rId11"/>
    <p:sldLayoutId id="2147483655" r:id="rId12"/>
    <p:sldLayoutId id="2147483658" r:id="rId13"/>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tx2"/>
        </a:buClr>
        <a:buFont typeface="Arial" panose="020B0604020202020204" pitchFamily="34" charset="0"/>
        <a:buChar char="•"/>
        <a:defRPr sz="2400" kern="1200">
          <a:solidFill>
            <a:schemeClr val="tx1"/>
          </a:solidFill>
          <a:latin typeface="+mn-lt"/>
          <a:ea typeface="Roboto Light" panose="02000000000000000000" pitchFamily="2" charset="0"/>
          <a:cs typeface="Roboto Light" panose="02000000000000000000" pitchFamily="2" charset="0"/>
        </a:defRPr>
      </a:lvl1pPr>
      <a:lvl2pPr marL="685800" indent="-228600" algn="l" defTabSz="914400" rtl="0" eaLnBrk="1" latinLnBrk="0" hangingPunct="1">
        <a:lnSpc>
          <a:spcPct val="100000"/>
        </a:lnSpc>
        <a:spcBef>
          <a:spcPts val="500"/>
        </a:spcBef>
        <a:buClr>
          <a:schemeClr val="tx2"/>
        </a:buClr>
        <a:buFont typeface="Roboto" panose="02000000000000000000" pitchFamily="2" charset="0"/>
        <a:buChar char="»"/>
        <a:defRPr sz="2000" kern="1200">
          <a:solidFill>
            <a:schemeClr val="tx1"/>
          </a:solidFill>
          <a:latin typeface="+mn-lt"/>
          <a:ea typeface="Roboto Light" panose="02000000000000000000" pitchFamily="2" charset="0"/>
          <a:cs typeface="Roboto Light" panose="02000000000000000000" pitchFamily="2" charset="0"/>
        </a:defRPr>
      </a:lvl2pPr>
      <a:lvl3pPr marL="1143000" indent="-228600" algn="l" defTabSz="914400" rtl="0" eaLnBrk="1" latinLnBrk="0" hangingPunct="1">
        <a:lnSpc>
          <a:spcPct val="100000"/>
        </a:lnSpc>
        <a:spcBef>
          <a:spcPts val="500"/>
        </a:spcBef>
        <a:buClr>
          <a:schemeClr val="tx2"/>
        </a:buClr>
        <a:buFont typeface="Roboto" panose="02000000000000000000" pitchFamily="2" charset="0"/>
        <a:buChar char="-"/>
        <a:defRPr sz="1800" kern="1200">
          <a:solidFill>
            <a:schemeClr val="tx1"/>
          </a:solidFill>
          <a:latin typeface="+mn-lt"/>
          <a:ea typeface="Roboto Light" panose="02000000000000000000" pitchFamily="2" charset="0"/>
          <a:cs typeface="Roboto Light" panose="02000000000000000000" pitchFamily="2" charset="0"/>
        </a:defRPr>
      </a:lvl3pPr>
      <a:lvl4pPr marL="1600200" indent="-22860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Roboto Light" panose="02000000000000000000" pitchFamily="2" charset="0"/>
          <a:cs typeface="Roboto Light" panose="02000000000000000000" pitchFamily="2" charset="0"/>
        </a:defRPr>
      </a:lvl4pPr>
      <a:lvl5pPr marL="2057400" indent="-228600" algn="l" defTabSz="914400" rtl="0" eaLnBrk="1" latinLnBrk="0" hangingPunct="1">
        <a:lnSpc>
          <a:spcPct val="100000"/>
        </a:lnSpc>
        <a:spcBef>
          <a:spcPts val="500"/>
        </a:spcBef>
        <a:buClr>
          <a:schemeClr val="tx2"/>
        </a:buClr>
        <a:buFont typeface="Roboto" panose="02000000000000000000" pitchFamily="2" charset="0"/>
        <a:buChar char="»"/>
        <a:defRPr sz="1600" kern="1200">
          <a:solidFill>
            <a:schemeClr val="tx1"/>
          </a:solidFill>
          <a:latin typeface="+mn-lt"/>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AD8A-5590-46CD-B229-3B6390781907}"/>
              </a:ext>
            </a:extLst>
          </p:cNvPr>
          <p:cNvSpPr>
            <a:spLocks noGrp="1"/>
          </p:cNvSpPr>
          <p:nvPr>
            <p:ph type="ctrTitle"/>
          </p:nvPr>
        </p:nvSpPr>
        <p:spPr/>
        <p:txBody>
          <a:bodyPr>
            <a:normAutofit fontScale="90000"/>
          </a:bodyPr>
          <a:lstStyle/>
          <a:p>
            <a:r>
              <a:rPr lang="en-US" dirty="0"/>
              <a:t>Nebraska Broadband Office BEAD Program</a:t>
            </a:r>
          </a:p>
        </p:txBody>
      </p:sp>
      <p:sp>
        <p:nvSpPr>
          <p:cNvPr id="3" name="Subtitle 2">
            <a:extLst>
              <a:ext uri="{FF2B5EF4-FFF2-40B4-BE49-F238E27FC236}">
                <a16:creationId xmlns:a16="http://schemas.microsoft.com/office/drawing/2014/main" id="{DFF60DCE-5324-1658-000B-CB4E34364877}"/>
              </a:ext>
            </a:extLst>
          </p:cNvPr>
          <p:cNvSpPr>
            <a:spLocks noGrp="1"/>
          </p:cNvSpPr>
          <p:nvPr>
            <p:ph type="subTitle" idx="1"/>
          </p:nvPr>
        </p:nvSpPr>
        <p:spPr/>
        <p:txBody>
          <a:bodyPr/>
          <a:lstStyle/>
          <a:p>
            <a:r>
              <a:rPr lang="en-US" dirty="0"/>
              <a:t>Challenge the Broadband Map and Ensure Quality Internet Service</a:t>
            </a:r>
          </a:p>
        </p:txBody>
      </p:sp>
    </p:spTree>
    <p:extLst>
      <p:ext uri="{BB962C8B-B14F-4D97-AF65-F5344CB8AC3E}">
        <p14:creationId xmlns:p14="http://schemas.microsoft.com/office/powerpoint/2010/main" val="110497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E41B65-E240-90B1-0FDD-38C2574CD21C}"/>
              </a:ext>
            </a:extLst>
          </p:cNvPr>
          <p:cNvSpPr>
            <a:spLocks noGrp="1"/>
          </p:cNvSpPr>
          <p:nvPr>
            <p:ph type="title"/>
          </p:nvPr>
        </p:nvSpPr>
        <p:spPr/>
        <p:txBody>
          <a:bodyPr/>
          <a:lstStyle/>
          <a:p>
            <a:r>
              <a:rPr lang="en-US" dirty="0"/>
              <a:t>Challenge Process Timeline</a:t>
            </a:r>
          </a:p>
        </p:txBody>
      </p:sp>
      <p:graphicFrame>
        <p:nvGraphicFramePr>
          <p:cNvPr id="5" name="Diagram 4">
            <a:extLst>
              <a:ext uri="{FF2B5EF4-FFF2-40B4-BE49-F238E27FC236}">
                <a16:creationId xmlns:a16="http://schemas.microsoft.com/office/drawing/2014/main" id="{C830483E-DB4C-9BEF-04CD-64305068D028}"/>
              </a:ext>
            </a:extLst>
          </p:cNvPr>
          <p:cNvGraphicFramePr/>
          <p:nvPr>
            <p:extLst>
              <p:ext uri="{D42A27DB-BD31-4B8C-83A1-F6EECF244321}">
                <p14:modId xmlns:p14="http://schemas.microsoft.com/office/powerpoint/2010/main" val="3397445089"/>
              </p:ext>
            </p:extLst>
          </p:nvPr>
        </p:nvGraphicFramePr>
        <p:xfrm>
          <a:off x="235669" y="1226372"/>
          <a:ext cx="11720662"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5898CFF4-1DDF-D249-776E-195026D739F8}"/>
              </a:ext>
            </a:extLst>
          </p:cNvPr>
          <p:cNvGraphicFramePr/>
          <p:nvPr>
            <p:extLst>
              <p:ext uri="{D42A27DB-BD31-4B8C-83A1-F6EECF244321}">
                <p14:modId xmlns:p14="http://schemas.microsoft.com/office/powerpoint/2010/main" val="3598904857"/>
              </p:ext>
            </p:extLst>
          </p:nvPr>
        </p:nvGraphicFramePr>
        <p:xfrm>
          <a:off x="337269" y="4921306"/>
          <a:ext cx="11619062" cy="11524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524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06D1-96C8-7B67-DA0D-FBD332FEDB80}"/>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805B32DC-0568-2FE8-BFD0-4B84CF69F4B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694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827F-BCF3-CCAF-13B9-AF77EECC5723}"/>
              </a:ext>
            </a:extLst>
          </p:cNvPr>
          <p:cNvSpPr>
            <a:spLocks noGrp="1"/>
          </p:cNvSpPr>
          <p:nvPr>
            <p:ph type="title"/>
          </p:nvPr>
        </p:nvSpPr>
        <p:spPr>
          <a:xfrm>
            <a:off x="677334" y="609600"/>
            <a:ext cx="8596668" cy="950843"/>
          </a:xfrm>
        </p:spPr>
        <p:txBody>
          <a:bodyPr/>
          <a:lstStyle/>
          <a:p>
            <a:r>
              <a:rPr lang="en-US" dirty="0"/>
              <a:t>Agenda</a:t>
            </a:r>
          </a:p>
        </p:txBody>
      </p:sp>
      <p:sp>
        <p:nvSpPr>
          <p:cNvPr id="3" name="Content Placeholder 2">
            <a:extLst>
              <a:ext uri="{FF2B5EF4-FFF2-40B4-BE49-F238E27FC236}">
                <a16:creationId xmlns:a16="http://schemas.microsoft.com/office/drawing/2014/main" id="{4C30DB8E-DAB6-485A-27A9-84F419C3E3A3}"/>
              </a:ext>
            </a:extLst>
          </p:cNvPr>
          <p:cNvSpPr>
            <a:spLocks noGrp="1"/>
          </p:cNvSpPr>
          <p:nvPr>
            <p:ph idx="1"/>
          </p:nvPr>
        </p:nvSpPr>
        <p:spPr/>
        <p:txBody>
          <a:bodyPr/>
          <a:lstStyle/>
          <a:p>
            <a:r>
              <a:rPr lang="en-US" dirty="0"/>
              <a:t>Definitions</a:t>
            </a:r>
          </a:p>
          <a:p>
            <a:r>
              <a:rPr lang="en-US" dirty="0"/>
              <a:t>Comments to the Initial Proposal</a:t>
            </a:r>
          </a:p>
          <a:p>
            <a:r>
              <a:rPr lang="en-US" dirty="0"/>
              <a:t>State of Nebraska’s Internet</a:t>
            </a:r>
          </a:p>
          <a:p>
            <a:r>
              <a:rPr lang="en-US" dirty="0"/>
              <a:t>Existing Broadband Funding</a:t>
            </a:r>
          </a:p>
          <a:p>
            <a:r>
              <a:rPr lang="en-US" dirty="0"/>
              <a:t>Community Anchor Institutions</a:t>
            </a:r>
          </a:p>
          <a:p>
            <a:r>
              <a:rPr lang="en-US" dirty="0"/>
              <a:t>Broadband Map Challenge Process</a:t>
            </a:r>
          </a:p>
        </p:txBody>
      </p:sp>
    </p:spTree>
    <p:extLst>
      <p:ext uri="{BB962C8B-B14F-4D97-AF65-F5344CB8AC3E}">
        <p14:creationId xmlns:p14="http://schemas.microsoft.com/office/powerpoint/2010/main" val="1708431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24823-31A8-8DDD-118E-FECD3E5EEFDB}"/>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8D131E89-5C3B-710F-2020-443E325B31FD}"/>
              </a:ext>
            </a:extLst>
          </p:cNvPr>
          <p:cNvSpPr>
            <a:spLocks noGrp="1"/>
          </p:cNvSpPr>
          <p:nvPr>
            <p:ph idx="1"/>
          </p:nvPr>
        </p:nvSpPr>
        <p:spPr/>
        <p:txBody>
          <a:bodyPr>
            <a:normAutofit lnSpcReduction="10000"/>
          </a:bodyPr>
          <a:lstStyle/>
          <a:p>
            <a:r>
              <a:rPr lang="en-US" sz="1800" b="1" dirty="0">
                <a:solidFill>
                  <a:srgbClr val="00607F"/>
                </a:solidFill>
              </a:rPr>
              <a:t>Access: </a:t>
            </a:r>
            <a:r>
              <a:rPr lang="en-US" sz="1800" dirty="0">
                <a:solidFill>
                  <a:srgbClr val="00607F"/>
                </a:solidFill>
              </a:rPr>
              <a:t>The availability of Broadband in a given area</a:t>
            </a:r>
          </a:p>
          <a:p>
            <a:r>
              <a:rPr lang="en-US" sz="1800" b="1" dirty="0">
                <a:solidFill>
                  <a:srgbClr val="00607F"/>
                </a:solidFill>
              </a:rPr>
              <a:t>Broadband:</a:t>
            </a:r>
            <a:r>
              <a:rPr lang="en-US" sz="1800" dirty="0">
                <a:solidFill>
                  <a:srgbClr val="00607F"/>
                </a:solidFill>
              </a:rPr>
              <a:t> High-speed internet access</a:t>
            </a:r>
          </a:p>
          <a:p>
            <a:r>
              <a:rPr lang="en-US" sz="1800" b="1" dirty="0">
                <a:solidFill>
                  <a:srgbClr val="00607F"/>
                </a:solidFill>
              </a:rPr>
              <a:t>Challenge: </a:t>
            </a:r>
            <a:r>
              <a:rPr lang="en-US" sz="1800" dirty="0">
                <a:solidFill>
                  <a:srgbClr val="00607F"/>
                </a:solidFill>
              </a:rPr>
              <a:t>The process by which we update the Broadband Map to reflect the actual availability of broadband at a location</a:t>
            </a:r>
          </a:p>
          <a:p>
            <a:r>
              <a:rPr lang="en-US" sz="1800" b="1" dirty="0">
                <a:solidFill>
                  <a:srgbClr val="00607F"/>
                </a:solidFill>
              </a:rPr>
              <a:t>Nebraska Broadband Map: </a:t>
            </a:r>
            <a:r>
              <a:rPr lang="en-US" sz="1800" dirty="0">
                <a:solidFill>
                  <a:srgbClr val="00607F"/>
                </a:solidFill>
              </a:rPr>
              <a:t>This map summarizes broadband service availability across Nebraska.</a:t>
            </a:r>
          </a:p>
          <a:p>
            <a:r>
              <a:rPr lang="en-US" sz="1800" b="1" dirty="0">
                <a:solidFill>
                  <a:srgbClr val="00607F"/>
                </a:solidFill>
              </a:rPr>
              <a:t>Provider</a:t>
            </a:r>
            <a:r>
              <a:rPr lang="en-US" sz="1800" dirty="0">
                <a:solidFill>
                  <a:srgbClr val="00607F"/>
                </a:solidFill>
              </a:rPr>
              <a:t>: An ISP, telephone company, cable company or other carrier that offers high-speed communications to homes and businesses</a:t>
            </a:r>
          </a:p>
          <a:p>
            <a:r>
              <a:rPr lang="en-US" sz="1800" b="1" dirty="0">
                <a:solidFill>
                  <a:srgbClr val="00607F"/>
                </a:solidFill>
              </a:rPr>
              <a:t>Speed:</a:t>
            </a:r>
            <a:r>
              <a:rPr lang="en-US" sz="1800" dirty="0">
                <a:solidFill>
                  <a:srgbClr val="00607F"/>
                </a:solidFill>
              </a:rPr>
              <a:t> Download and upload speeds in megabits per second (Mbps)</a:t>
            </a:r>
          </a:p>
          <a:p>
            <a:r>
              <a:rPr lang="en-US" sz="1800" b="1" dirty="0">
                <a:solidFill>
                  <a:srgbClr val="00607F"/>
                </a:solidFill>
              </a:rPr>
              <a:t>Unserved:</a:t>
            </a:r>
            <a:r>
              <a:rPr lang="en-US" sz="1800" dirty="0">
                <a:solidFill>
                  <a:srgbClr val="00607F"/>
                </a:solidFill>
              </a:rPr>
              <a:t> Speeds below 25 Mbps download/3 Mbps upload</a:t>
            </a:r>
          </a:p>
          <a:p>
            <a:r>
              <a:rPr lang="en-US" sz="1800" b="1" dirty="0">
                <a:solidFill>
                  <a:srgbClr val="00607F"/>
                </a:solidFill>
              </a:rPr>
              <a:t>Underserved:</a:t>
            </a:r>
            <a:r>
              <a:rPr lang="en-US" sz="1800" dirty="0">
                <a:solidFill>
                  <a:srgbClr val="00607F"/>
                </a:solidFill>
              </a:rPr>
              <a:t> Speeds at or greater than 25 Mbps download/3 Mbps upload but less than 100 Mbps download/20 Mbps upload</a:t>
            </a:r>
          </a:p>
          <a:p>
            <a:endParaRPr lang="en-US" dirty="0"/>
          </a:p>
        </p:txBody>
      </p:sp>
    </p:spTree>
    <p:extLst>
      <p:ext uri="{BB962C8B-B14F-4D97-AF65-F5344CB8AC3E}">
        <p14:creationId xmlns:p14="http://schemas.microsoft.com/office/powerpoint/2010/main" val="411528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01FA-3903-A081-7EAD-553641C73985}"/>
              </a:ext>
            </a:extLst>
          </p:cNvPr>
          <p:cNvSpPr>
            <a:spLocks noGrp="1"/>
          </p:cNvSpPr>
          <p:nvPr>
            <p:ph type="title"/>
          </p:nvPr>
        </p:nvSpPr>
        <p:spPr/>
        <p:txBody>
          <a:bodyPr>
            <a:normAutofit/>
          </a:bodyPr>
          <a:lstStyle/>
          <a:p>
            <a:r>
              <a:rPr lang="en-US" dirty="0"/>
              <a:t>Your Comments</a:t>
            </a:r>
          </a:p>
        </p:txBody>
      </p:sp>
      <p:sp>
        <p:nvSpPr>
          <p:cNvPr id="3" name="Content Placeholder 2">
            <a:extLst>
              <a:ext uri="{FF2B5EF4-FFF2-40B4-BE49-F238E27FC236}">
                <a16:creationId xmlns:a16="http://schemas.microsoft.com/office/drawing/2014/main" id="{1F0BF81C-D404-C841-826E-8BA0F8DABAF5}"/>
              </a:ext>
            </a:extLst>
          </p:cNvPr>
          <p:cNvSpPr>
            <a:spLocks noGrp="1"/>
          </p:cNvSpPr>
          <p:nvPr>
            <p:ph idx="1"/>
          </p:nvPr>
        </p:nvSpPr>
        <p:spPr>
          <a:xfrm>
            <a:off x="676371" y="1611985"/>
            <a:ext cx="9822731" cy="4257188"/>
          </a:xfrm>
        </p:spPr>
        <p:txBody>
          <a:bodyPr>
            <a:normAutofit/>
          </a:bodyPr>
          <a:lstStyle/>
          <a:p>
            <a:pPr marL="365760" marR="0" lvl="0" indent="-342900">
              <a:spcBef>
                <a:spcPts val="0"/>
              </a:spcBef>
              <a:spcAft>
                <a:spcPts val="1200"/>
              </a:spcAft>
              <a:buFont typeface="+mj-lt"/>
              <a:buAutoNum type="arabicPeriod"/>
            </a:pPr>
            <a:r>
              <a:rPr lang="en-US" sz="2000" kern="100" dirty="0">
                <a:effectLst/>
                <a:ea typeface="Calibri" panose="020F0502020204030204" pitchFamily="34" charset="0"/>
                <a:cs typeface="Times New Roman" panose="02020603050405020304" pitchFamily="18" charset="0"/>
              </a:rPr>
              <a:t>In what ways can the Nebraska Broadband Map be more accessible?</a:t>
            </a:r>
          </a:p>
          <a:p>
            <a:pPr marL="365760" marR="0" lvl="0" indent="-342900">
              <a:spcBef>
                <a:spcPts val="0"/>
              </a:spcBef>
              <a:spcAft>
                <a:spcPts val="1200"/>
              </a:spcAft>
              <a:buFont typeface="+mj-lt"/>
              <a:buAutoNum type="arabicPeriod"/>
            </a:pPr>
            <a:r>
              <a:rPr lang="en-US" sz="2000" kern="100" dirty="0">
                <a:ea typeface="Calibri" panose="020F0502020204030204" pitchFamily="34" charset="0"/>
                <a:cs typeface="Times New Roman" panose="02020603050405020304" pitchFamily="18" charset="0"/>
              </a:rPr>
              <a:t>How can the Nebraska Broadband Map make the Initial Proposal more understandable?</a:t>
            </a:r>
            <a:endParaRPr lang="en-US" sz="2000" kern="100" dirty="0">
              <a:effectLst/>
              <a:ea typeface="Calibri" panose="020F0502020204030204" pitchFamily="34" charset="0"/>
              <a:cs typeface="Times New Roman" panose="02020603050405020304" pitchFamily="18" charset="0"/>
            </a:endParaRPr>
          </a:p>
          <a:p>
            <a:pPr marL="365760" marR="0" lvl="0" indent="-342900">
              <a:spcBef>
                <a:spcPts val="0"/>
              </a:spcBef>
              <a:spcAft>
                <a:spcPts val="1200"/>
              </a:spcAft>
              <a:buFont typeface="+mj-lt"/>
              <a:buAutoNum type="arabicPeriod"/>
            </a:pPr>
            <a:r>
              <a:rPr lang="en-US" sz="2000" kern="100" dirty="0">
                <a:effectLst/>
                <a:ea typeface="Calibri" panose="020F0502020204030204" pitchFamily="34" charset="0"/>
                <a:cs typeface="Times New Roman" panose="02020603050405020304" pitchFamily="18" charset="0"/>
              </a:rPr>
              <a:t>As part of the Initial Proposal Volume 1, how can the Broadband Office better help you challenge the Nebraska Broadband Map to ensure you are provided quality Internet service?</a:t>
            </a:r>
          </a:p>
          <a:p>
            <a:pPr marL="365760" marR="0" lvl="0" indent="-342900">
              <a:spcBef>
                <a:spcPts val="0"/>
              </a:spcBef>
              <a:spcAft>
                <a:spcPts val="1200"/>
              </a:spcAft>
              <a:buFont typeface="+mj-lt"/>
              <a:buAutoNum type="arabicPeriod"/>
            </a:pPr>
            <a:r>
              <a:rPr lang="en-US" sz="2000" kern="100" dirty="0">
                <a:ea typeface="Calibri" panose="020F0502020204030204" pitchFamily="34" charset="0"/>
                <a:cs typeface="Times New Roman" panose="02020603050405020304" pitchFamily="18" charset="0"/>
              </a:rPr>
              <a:t>In the Initial Proposal Volume 1, h</a:t>
            </a:r>
            <a:r>
              <a:rPr lang="en-US" sz="2000" kern="100" dirty="0">
                <a:effectLst/>
                <a:ea typeface="Calibri" panose="020F0502020204030204" pitchFamily="34" charset="0"/>
                <a:cs typeface="Times New Roman" panose="02020603050405020304" pitchFamily="18" charset="0"/>
              </a:rPr>
              <a:t>as the office accounted for all qualified Community Anchor Institutions (CAI)?</a:t>
            </a:r>
          </a:p>
          <a:p>
            <a:pPr marL="365760" marR="0" lvl="0" indent="-342900">
              <a:spcBef>
                <a:spcPts val="0"/>
              </a:spcBef>
              <a:spcAft>
                <a:spcPts val="1200"/>
              </a:spcAft>
              <a:buFont typeface="+mj-lt"/>
              <a:buAutoNum type="arabicPeriod"/>
            </a:pPr>
            <a:r>
              <a:rPr lang="en-US" sz="2000" kern="100" dirty="0">
                <a:ea typeface="Calibri" panose="020F0502020204030204" pitchFamily="34" charset="0"/>
                <a:cs typeface="Times New Roman" panose="02020603050405020304" pitchFamily="18" charset="0"/>
              </a:rPr>
              <a:t>Per the Initial Proposal Volume 1, are there CAIs that you believe do not have access to 1Gbps internet service that have not already been accounted for by the Nebraska Broadband Map?</a:t>
            </a:r>
            <a:endParaRPr lang="en-US" sz="20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9612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B9B1-302C-5F5B-76DE-3CB593F6204B}"/>
              </a:ext>
            </a:extLst>
          </p:cNvPr>
          <p:cNvSpPr>
            <a:spLocks noGrp="1"/>
          </p:cNvSpPr>
          <p:nvPr>
            <p:ph type="title"/>
          </p:nvPr>
        </p:nvSpPr>
        <p:spPr/>
        <p:txBody>
          <a:bodyPr/>
          <a:lstStyle/>
          <a:p>
            <a:r>
              <a:rPr lang="en-US" dirty="0"/>
              <a:t>State of Nebraska’s Internet</a:t>
            </a:r>
          </a:p>
        </p:txBody>
      </p:sp>
      <p:pic>
        <p:nvPicPr>
          <p:cNvPr id="4" name="Picture 3" descr="Chart, treemap chart&#10;&#10;Description automatically generated">
            <a:extLst>
              <a:ext uri="{FF2B5EF4-FFF2-40B4-BE49-F238E27FC236}">
                <a16:creationId xmlns:a16="http://schemas.microsoft.com/office/drawing/2014/main" id="{4D1086A5-54BD-0FB6-3710-3766931071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222" y="980281"/>
            <a:ext cx="8345623" cy="5212454"/>
          </a:xfrm>
          <a:prstGeom prst="rect">
            <a:avLst/>
          </a:prstGeom>
        </p:spPr>
      </p:pic>
    </p:spTree>
    <p:extLst>
      <p:ext uri="{BB962C8B-B14F-4D97-AF65-F5344CB8AC3E}">
        <p14:creationId xmlns:p14="http://schemas.microsoft.com/office/powerpoint/2010/main" val="26075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67F6-6CD9-AFC4-E88C-3500C9396E83}"/>
              </a:ext>
            </a:extLst>
          </p:cNvPr>
          <p:cNvSpPr>
            <a:spLocks noGrp="1"/>
          </p:cNvSpPr>
          <p:nvPr>
            <p:ph type="title"/>
          </p:nvPr>
        </p:nvSpPr>
        <p:spPr/>
        <p:txBody>
          <a:bodyPr/>
          <a:lstStyle/>
          <a:p>
            <a:r>
              <a:rPr lang="en-US" dirty="0"/>
              <a:t>Existing Broadband Funding</a:t>
            </a:r>
          </a:p>
        </p:txBody>
      </p:sp>
      <p:pic>
        <p:nvPicPr>
          <p:cNvPr id="7" name="Content Placeholder 6" descr="Map&#10;&#10;Description automatically generated">
            <a:extLst>
              <a:ext uri="{FF2B5EF4-FFF2-40B4-BE49-F238E27FC236}">
                <a16:creationId xmlns:a16="http://schemas.microsoft.com/office/drawing/2014/main" id="{43982312-4805-6189-4EC2-06D8F60BE59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6624" y="1105709"/>
            <a:ext cx="8681776" cy="5074779"/>
          </a:xfrm>
        </p:spPr>
      </p:pic>
    </p:spTree>
    <p:extLst>
      <p:ext uri="{BB962C8B-B14F-4D97-AF65-F5344CB8AC3E}">
        <p14:creationId xmlns:p14="http://schemas.microsoft.com/office/powerpoint/2010/main" val="1153181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2AD1-DFCF-0A63-995E-9CCA28E06F4B}"/>
              </a:ext>
            </a:extLst>
          </p:cNvPr>
          <p:cNvSpPr>
            <a:spLocks noGrp="1"/>
          </p:cNvSpPr>
          <p:nvPr>
            <p:ph type="title"/>
          </p:nvPr>
        </p:nvSpPr>
        <p:spPr/>
        <p:txBody>
          <a:bodyPr/>
          <a:lstStyle/>
          <a:p>
            <a:r>
              <a:rPr lang="en-US" dirty="0"/>
              <a:t>Community Anchor Institutions</a:t>
            </a:r>
          </a:p>
        </p:txBody>
      </p:sp>
      <p:sp>
        <p:nvSpPr>
          <p:cNvPr id="3" name="Content Placeholder 2">
            <a:extLst>
              <a:ext uri="{FF2B5EF4-FFF2-40B4-BE49-F238E27FC236}">
                <a16:creationId xmlns:a16="http://schemas.microsoft.com/office/drawing/2014/main" id="{50497392-4205-B9F7-D305-54D71D4A7DE5}"/>
              </a:ext>
            </a:extLst>
          </p:cNvPr>
          <p:cNvSpPr>
            <a:spLocks noGrp="1"/>
          </p:cNvSpPr>
          <p:nvPr>
            <p:ph idx="1"/>
          </p:nvPr>
        </p:nvSpPr>
        <p:spPr>
          <a:xfrm>
            <a:off x="1172185" y="1237129"/>
            <a:ext cx="9391824" cy="5077610"/>
          </a:xfrm>
        </p:spPr>
        <p:txBody>
          <a:bodyPr>
            <a:noAutofit/>
          </a:bodyPr>
          <a:lstStyle/>
          <a:p>
            <a:pPr>
              <a:lnSpc>
                <a:spcPct val="110000"/>
              </a:lnSpc>
              <a:spcAft>
                <a:spcPts val="300"/>
              </a:spcAft>
            </a:pPr>
            <a:r>
              <a:rPr lang="en-US" sz="2200" dirty="0"/>
              <a:t>A Community Anchor Institution is:</a:t>
            </a:r>
          </a:p>
          <a:p>
            <a:pPr lvl="1">
              <a:lnSpc>
                <a:spcPct val="110000"/>
              </a:lnSpc>
              <a:spcAft>
                <a:spcPts val="300"/>
              </a:spcAft>
            </a:pPr>
            <a:r>
              <a:rPr lang="en-US" sz="1600" dirty="0"/>
              <a:t>A community support organization that facilitates greater use of broadband service by vulnerable populations, including, but not limited to, veterans, rural individuals, low-income individuals, unemployed individuals, children, the incarcerated, and aged individuals.</a:t>
            </a:r>
          </a:p>
          <a:p>
            <a:pPr>
              <a:lnSpc>
                <a:spcPct val="110000"/>
              </a:lnSpc>
              <a:spcAft>
                <a:spcPts val="300"/>
              </a:spcAft>
            </a:pPr>
            <a:r>
              <a:rPr lang="en-US" sz="2200" dirty="0"/>
              <a:t>In Nebraska that means:</a:t>
            </a:r>
          </a:p>
          <a:p>
            <a:pPr lvl="1">
              <a:spcBef>
                <a:spcPts val="0"/>
              </a:spcBef>
            </a:pPr>
            <a:r>
              <a:rPr lang="en-US" sz="1600" kern="100" dirty="0">
                <a:effectLst/>
                <a:ea typeface="Calibri" panose="020F0502020204030204" pitchFamily="34" charset="0"/>
                <a:cs typeface="Calibri Light" panose="020F0302020204030204" pitchFamily="34" charset="0"/>
              </a:rPr>
              <a:t>Both Public and Private Schools</a:t>
            </a:r>
          </a:p>
          <a:p>
            <a:pPr lvl="1">
              <a:spcBef>
                <a:spcPts val="0"/>
              </a:spcBef>
            </a:pPr>
            <a:r>
              <a:rPr lang="en-US" sz="1600" kern="100" dirty="0">
                <a:effectLst/>
                <a:ea typeface="Calibri" panose="020F0502020204030204" pitchFamily="34" charset="0"/>
                <a:cs typeface="Calibri Light" panose="020F0302020204030204" pitchFamily="34" charset="0"/>
              </a:rPr>
              <a:t>Libraries</a:t>
            </a:r>
          </a:p>
          <a:p>
            <a:pPr lvl="1">
              <a:spcBef>
                <a:spcPts val="0"/>
              </a:spcBef>
            </a:pPr>
            <a:r>
              <a:rPr lang="en-US" sz="1600" kern="100" dirty="0">
                <a:effectLst/>
                <a:ea typeface="Calibri" panose="020F0502020204030204" pitchFamily="34" charset="0"/>
                <a:cs typeface="Calibri Light" panose="020F0302020204030204" pitchFamily="34" charset="0"/>
              </a:rPr>
              <a:t>Health clinic, health center, hospital, or other medical providers: </a:t>
            </a:r>
          </a:p>
          <a:p>
            <a:pPr lvl="1">
              <a:spcBef>
                <a:spcPts val="0"/>
              </a:spcBef>
            </a:pPr>
            <a:r>
              <a:rPr lang="en-US" sz="1600" kern="100" dirty="0">
                <a:effectLst/>
                <a:ea typeface="Calibri" panose="020F0502020204030204" pitchFamily="34" charset="0"/>
                <a:cs typeface="Times New Roman" panose="02020603050405020304" pitchFamily="18" charset="0"/>
              </a:rPr>
              <a:t>Public safety entities such as firehouses and police stations</a:t>
            </a:r>
          </a:p>
          <a:p>
            <a:pPr lvl="1">
              <a:spcBef>
                <a:spcPts val="0"/>
              </a:spcBef>
            </a:pPr>
            <a:r>
              <a:rPr lang="en-US" sz="1600" kern="100" dirty="0">
                <a:effectLst/>
                <a:ea typeface="Calibri" panose="020F0502020204030204" pitchFamily="34" charset="0"/>
                <a:cs typeface="Calibri Light" panose="020F0302020204030204" pitchFamily="34" charset="0"/>
              </a:rPr>
              <a:t>Colleges and Universities</a:t>
            </a:r>
          </a:p>
          <a:p>
            <a:pPr lvl="1">
              <a:spcBef>
                <a:spcPts val="0"/>
              </a:spcBef>
            </a:pPr>
            <a:r>
              <a:rPr lang="en-US" sz="1600" kern="100" dirty="0">
                <a:effectLst/>
                <a:ea typeface="Calibri" panose="020F0502020204030204" pitchFamily="34" charset="0"/>
                <a:cs typeface="Calibri Light" panose="020F0302020204030204" pitchFamily="34" charset="0"/>
              </a:rPr>
              <a:t>Federally Recognized Public housing organizations</a:t>
            </a:r>
            <a:endParaRPr lang="en-US" sz="1600" kern="100" dirty="0">
              <a:ea typeface="Calibri" panose="020F0502020204030204" pitchFamily="34" charset="0"/>
              <a:cs typeface="Times New Roman" panose="02020603050405020304" pitchFamily="18" charset="0"/>
            </a:endParaRPr>
          </a:p>
          <a:p>
            <a:pPr lvl="1">
              <a:spcBef>
                <a:spcPts val="0"/>
              </a:spcBef>
            </a:pPr>
            <a:r>
              <a:rPr lang="en-US" sz="1600" kern="100" dirty="0">
                <a:effectLst/>
                <a:ea typeface="Calibri" panose="020F0502020204030204" pitchFamily="34" charset="0"/>
                <a:cs typeface="Times New Roman" panose="02020603050405020304" pitchFamily="18" charset="0"/>
              </a:rPr>
              <a:t>Community Support Organizations such as Senior Centers</a:t>
            </a:r>
          </a:p>
          <a:p>
            <a:pPr>
              <a:lnSpc>
                <a:spcPct val="110000"/>
              </a:lnSpc>
              <a:spcAft>
                <a:spcPts val="300"/>
              </a:spcAft>
            </a:pPr>
            <a:r>
              <a:rPr lang="en-US" sz="2200" kern="100" dirty="0">
                <a:ea typeface="Calibri" panose="020F0502020204030204" pitchFamily="34" charset="0"/>
                <a:cs typeface="Times New Roman" panose="02020603050405020304" pitchFamily="18" charset="0"/>
              </a:rPr>
              <a:t>Why do we need CAIs?</a:t>
            </a:r>
          </a:p>
          <a:p>
            <a:pPr lvl="1">
              <a:lnSpc>
                <a:spcPct val="110000"/>
              </a:lnSpc>
              <a:spcAft>
                <a:spcPts val="300"/>
              </a:spcAft>
            </a:pPr>
            <a:r>
              <a:rPr lang="en-US" sz="1600" kern="100" dirty="0">
                <a:effectLst/>
                <a:ea typeface="Calibri" panose="020F0502020204030204" pitchFamily="34" charset="0"/>
                <a:cs typeface="Times New Roman" panose="02020603050405020304" pitchFamily="18" charset="0"/>
              </a:rPr>
              <a:t>These are places that are rooted in local communities and help individuals and local groups fully utilize the resources made available by broadband. </a:t>
            </a:r>
            <a:endParaRPr lang="en-US" dirty="0"/>
          </a:p>
        </p:txBody>
      </p:sp>
    </p:spTree>
    <p:extLst>
      <p:ext uri="{BB962C8B-B14F-4D97-AF65-F5344CB8AC3E}">
        <p14:creationId xmlns:p14="http://schemas.microsoft.com/office/powerpoint/2010/main" val="4090983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34359-5CE3-4C1B-8FC9-8B1DFCEE2A5E}"/>
              </a:ext>
            </a:extLst>
          </p:cNvPr>
          <p:cNvSpPr>
            <a:spLocks noGrp="1"/>
          </p:cNvSpPr>
          <p:nvPr>
            <p:ph type="title"/>
          </p:nvPr>
        </p:nvSpPr>
        <p:spPr>
          <a:xfrm>
            <a:off x="235669" y="404040"/>
            <a:ext cx="11619258" cy="1152482"/>
          </a:xfrm>
        </p:spPr>
        <p:txBody>
          <a:bodyPr>
            <a:normAutofit fontScale="90000"/>
          </a:bodyPr>
          <a:lstStyle/>
          <a:p>
            <a:r>
              <a:rPr lang="en-US" dirty="0"/>
              <a:t>Map of Community Anchor Institutions</a:t>
            </a:r>
          </a:p>
        </p:txBody>
      </p:sp>
      <p:pic>
        <p:nvPicPr>
          <p:cNvPr id="7" name="Content Placeholder 6" descr="Chart, scatter chart&#10;&#10;Description automatically generated">
            <a:extLst>
              <a:ext uri="{FF2B5EF4-FFF2-40B4-BE49-F238E27FC236}">
                <a16:creationId xmlns:a16="http://schemas.microsoft.com/office/drawing/2014/main" id="{BF5320C4-1BE0-D2CB-67E4-29D59CDFD09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1905" y="1077596"/>
            <a:ext cx="8626977" cy="5107883"/>
          </a:xfrm>
        </p:spPr>
      </p:pic>
    </p:spTree>
    <p:extLst>
      <p:ext uri="{BB962C8B-B14F-4D97-AF65-F5344CB8AC3E}">
        <p14:creationId xmlns:p14="http://schemas.microsoft.com/office/powerpoint/2010/main" val="343939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6481-512F-1FF7-C465-2F1BF2CE28F0}"/>
              </a:ext>
            </a:extLst>
          </p:cNvPr>
          <p:cNvSpPr>
            <a:spLocks noGrp="1"/>
          </p:cNvSpPr>
          <p:nvPr>
            <p:ph type="title"/>
          </p:nvPr>
        </p:nvSpPr>
        <p:spPr/>
        <p:txBody>
          <a:bodyPr/>
          <a:lstStyle/>
          <a:p>
            <a:r>
              <a:rPr lang="en-US" dirty="0"/>
              <a:t>Challenge Process</a:t>
            </a:r>
          </a:p>
        </p:txBody>
      </p:sp>
      <p:sp>
        <p:nvSpPr>
          <p:cNvPr id="3" name="Content Placeholder 2">
            <a:extLst>
              <a:ext uri="{FF2B5EF4-FFF2-40B4-BE49-F238E27FC236}">
                <a16:creationId xmlns:a16="http://schemas.microsoft.com/office/drawing/2014/main" id="{AA3611E3-A08D-8831-1208-C6C8E40801A6}"/>
              </a:ext>
            </a:extLst>
          </p:cNvPr>
          <p:cNvSpPr>
            <a:spLocks noGrp="1"/>
          </p:cNvSpPr>
          <p:nvPr>
            <p:ph idx="1"/>
          </p:nvPr>
        </p:nvSpPr>
        <p:spPr/>
        <p:txBody>
          <a:bodyPr/>
          <a:lstStyle/>
          <a:p>
            <a:pPr>
              <a:lnSpc>
                <a:spcPct val="107000"/>
              </a:lnSpc>
              <a:spcBef>
                <a:spcPts val="0"/>
              </a:spcBef>
              <a:spcAft>
                <a:spcPts val="1200"/>
              </a:spcAft>
            </a:pPr>
            <a:r>
              <a:rPr lang="en-US" sz="2000" kern="100" dirty="0">
                <a:effectLst/>
                <a:ea typeface="Calibri" panose="020F0502020204030204" pitchFamily="34" charset="0"/>
                <a:cs typeface="Calibri Light" panose="020F0302020204030204" pitchFamily="34" charset="0"/>
              </a:rPr>
              <a:t>It is important to verify that you are accurately represented as served, underserved, or unserved on the Nebraska Broadband Map. </a:t>
            </a:r>
          </a:p>
          <a:p>
            <a:pPr>
              <a:lnSpc>
                <a:spcPct val="107000"/>
              </a:lnSpc>
              <a:spcBef>
                <a:spcPts val="0"/>
              </a:spcBef>
              <a:spcAft>
                <a:spcPts val="1200"/>
              </a:spcAft>
            </a:pPr>
            <a:r>
              <a:rPr lang="en-US" sz="2000" kern="100" dirty="0">
                <a:effectLst/>
                <a:ea typeface="Calibri" panose="020F0502020204030204" pitchFamily="34" charset="0"/>
                <a:cs typeface="Calibri Light" panose="020F0302020204030204" pitchFamily="34" charset="0"/>
              </a:rPr>
              <a:t>The Office is only allowed to accept challenges from:</a:t>
            </a:r>
          </a:p>
          <a:p>
            <a:pPr lvl="1">
              <a:spcBef>
                <a:spcPts val="0"/>
              </a:spcBef>
              <a:spcAft>
                <a:spcPts val="600"/>
              </a:spcAft>
            </a:pPr>
            <a:r>
              <a:rPr lang="en-US" sz="1800" kern="100" dirty="0">
                <a:effectLst/>
                <a:ea typeface="Calibri" panose="020F0502020204030204" pitchFamily="34" charset="0"/>
                <a:cs typeface="Calibri Light" panose="020F0302020204030204" pitchFamily="34" charset="0"/>
              </a:rPr>
              <a:t>nonprofit organizations;</a:t>
            </a:r>
            <a:endParaRPr lang="en-US" sz="1800" kern="100" dirty="0">
              <a:ea typeface="Calibri" panose="020F0502020204030204" pitchFamily="34" charset="0"/>
              <a:cs typeface="Times New Roman" panose="02020603050405020304" pitchFamily="18" charset="0"/>
            </a:endParaRPr>
          </a:p>
          <a:p>
            <a:pPr lvl="1">
              <a:spcBef>
                <a:spcPts val="0"/>
              </a:spcBef>
              <a:spcAft>
                <a:spcPts val="600"/>
              </a:spcAft>
            </a:pPr>
            <a:r>
              <a:rPr lang="en-US" sz="1800" kern="100" dirty="0">
                <a:effectLst/>
                <a:ea typeface="Calibri" panose="020F0502020204030204" pitchFamily="34" charset="0"/>
                <a:cs typeface="Calibri Light" panose="020F0302020204030204" pitchFamily="34" charset="0"/>
              </a:rPr>
              <a:t>local and tribal governments; and </a:t>
            </a:r>
          </a:p>
          <a:p>
            <a:pPr lvl="1">
              <a:spcBef>
                <a:spcPts val="0"/>
              </a:spcBef>
              <a:spcAft>
                <a:spcPts val="600"/>
              </a:spcAft>
            </a:pPr>
            <a:r>
              <a:rPr lang="en-US" sz="1800" kern="100" dirty="0">
                <a:effectLst/>
                <a:ea typeface="Calibri" panose="020F0502020204030204" pitchFamily="34" charset="0"/>
                <a:cs typeface="Calibri Light" panose="020F0302020204030204" pitchFamily="34" charset="0"/>
              </a:rPr>
              <a:t>broadband service providers. </a:t>
            </a:r>
          </a:p>
          <a:p>
            <a:pPr>
              <a:lnSpc>
                <a:spcPct val="107000"/>
              </a:lnSpc>
              <a:spcBef>
                <a:spcPts val="1200"/>
              </a:spcBef>
              <a:spcAft>
                <a:spcPts val="1200"/>
              </a:spcAft>
            </a:pPr>
            <a:r>
              <a:rPr lang="en-US" sz="2000" kern="100" dirty="0">
                <a:effectLst/>
                <a:ea typeface="Calibri" panose="020F0502020204030204" pitchFamily="34" charset="0"/>
                <a:cs typeface="Calibri Light" panose="020F0302020204030204" pitchFamily="34" charset="0"/>
              </a:rPr>
              <a:t>A challenge guide will be made available on December 22, 2023, prior to the start of the Challenge Period in early January.</a:t>
            </a:r>
            <a:endParaRPr lang="en-US" sz="20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5372749"/>
      </p:ext>
    </p:extLst>
  </p:cSld>
  <p:clrMapOvr>
    <a:masterClrMapping/>
  </p:clrMapOvr>
</p:sld>
</file>

<file path=ppt/theme/theme1.xml><?xml version="1.0" encoding="utf-8"?>
<a:theme xmlns:a="http://schemas.openxmlformats.org/drawingml/2006/main" name="Office Theme">
  <a:themeElements>
    <a:clrScheme name="NDOT">
      <a:dk1>
        <a:srgbClr val="4D4D4F"/>
      </a:dk1>
      <a:lt1>
        <a:sysClr val="window" lastClr="FFFFFF"/>
      </a:lt1>
      <a:dk2>
        <a:srgbClr val="00607F"/>
      </a:dk2>
      <a:lt2>
        <a:srgbClr val="D9E7EC"/>
      </a:lt2>
      <a:accent1>
        <a:srgbClr val="99BFCC"/>
      </a:accent1>
      <a:accent2>
        <a:srgbClr val="FFC843"/>
      </a:accent2>
      <a:accent3>
        <a:srgbClr val="BABF33"/>
      </a:accent3>
      <a:accent4>
        <a:srgbClr val="BB1F53"/>
      </a:accent4>
      <a:accent5>
        <a:srgbClr val="B9C8D3"/>
      </a:accent5>
      <a:accent6>
        <a:srgbClr val="F79646"/>
      </a:accent6>
      <a:hlink>
        <a:srgbClr val="00607F"/>
      </a:hlink>
      <a:folHlink>
        <a:srgbClr val="00607F"/>
      </a:folHlink>
    </a:clrScheme>
    <a:fontScheme name="NDOT Fonts">
      <a:majorFont>
        <a:latin typeface="Montserrat"/>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DOT PowerPoint Template - Widescreen" id="{532912EC-AAED-40F1-A0DA-4B3EB2ACFC1F}" vid="{4CA767E3-119E-4734-9921-A1ACE17401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ndot-powerpoint-template-widescreen (1)</Template>
  <TotalTime>4073</TotalTime>
  <Words>701</Words>
  <Application>Microsoft Office PowerPoint</Application>
  <PresentationFormat>Widescreen</PresentationFormat>
  <Paragraphs>69</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Montserrat</vt:lpstr>
      <vt:lpstr>Roboto</vt:lpstr>
      <vt:lpstr>Office Theme</vt:lpstr>
      <vt:lpstr>Nebraska Broadband Office BEAD Program</vt:lpstr>
      <vt:lpstr>Agenda</vt:lpstr>
      <vt:lpstr>Definitions</vt:lpstr>
      <vt:lpstr>Your Comments</vt:lpstr>
      <vt:lpstr>State of Nebraska’s Internet</vt:lpstr>
      <vt:lpstr>Existing Broadband Funding</vt:lpstr>
      <vt:lpstr>Community Anchor Institutions</vt:lpstr>
      <vt:lpstr>Map of Community Anchor Institutions</vt:lpstr>
      <vt:lpstr>Challenge Process</vt:lpstr>
      <vt:lpstr>Challenge Process Timeline</vt:lpstr>
      <vt:lpstr>Questions?</vt:lpstr>
    </vt:vector>
  </TitlesOfParts>
  <Company>Nebraska Dept of Roads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Slattery</dc:creator>
  <cp:lastModifiedBy>Schweitzer, Emily</cp:lastModifiedBy>
  <cp:revision>160</cp:revision>
  <cp:lastPrinted>2023-09-25T14:13:33Z</cp:lastPrinted>
  <dcterms:created xsi:type="dcterms:W3CDTF">2020-05-04T13:40:01Z</dcterms:created>
  <dcterms:modified xsi:type="dcterms:W3CDTF">2023-09-29T13:21:53Z</dcterms:modified>
</cp:coreProperties>
</file>