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4"/>
  </p:sldMasterIdLst>
  <p:notesMasterIdLst>
    <p:notesMasterId r:id="rId27"/>
  </p:notesMasterIdLst>
  <p:handoutMasterIdLst>
    <p:handoutMasterId r:id="rId28"/>
  </p:handoutMasterIdLst>
  <p:sldIdLst>
    <p:sldId id="258" r:id="rId5"/>
    <p:sldId id="343" r:id="rId6"/>
    <p:sldId id="344" r:id="rId7"/>
    <p:sldId id="345" r:id="rId8"/>
    <p:sldId id="347" r:id="rId9"/>
    <p:sldId id="338" r:id="rId10"/>
    <p:sldId id="346" r:id="rId11"/>
    <p:sldId id="348" r:id="rId12"/>
    <p:sldId id="337" r:id="rId13"/>
    <p:sldId id="339" r:id="rId14"/>
    <p:sldId id="357" r:id="rId15"/>
    <p:sldId id="358" r:id="rId16"/>
    <p:sldId id="340" r:id="rId17"/>
    <p:sldId id="342" r:id="rId18"/>
    <p:sldId id="350" r:id="rId19"/>
    <p:sldId id="353" r:id="rId20"/>
    <p:sldId id="349" r:id="rId21"/>
    <p:sldId id="351" r:id="rId22"/>
    <p:sldId id="354" r:id="rId23"/>
    <p:sldId id="355" r:id="rId24"/>
    <p:sldId id="356" r:id="rId25"/>
    <p:sldId id="34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24" autoAdjust="0"/>
    <p:restoredTop sz="94660"/>
  </p:normalViewPr>
  <p:slideViewPr>
    <p:cSldViewPr snapToGrid="0">
      <p:cViewPr varScale="1">
        <p:scale>
          <a:sx n="114" d="100"/>
          <a:sy n="114" d="100"/>
        </p:scale>
        <p:origin x="408" y="102"/>
      </p:cViewPr>
      <p:guideLst/>
    </p:cSldViewPr>
  </p:slideViewPr>
  <p:notesTextViewPr>
    <p:cViewPr>
      <p:scale>
        <a:sx n="1" d="1"/>
        <a:sy n="1" d="1"/>
      </p:scale>
      <p:origin x="0" y="0"/>
    </p:cViewPr>
  </p:notesTextViewPr>
  <p:notesViewPr>
    <p:cSldViewPr snapToGrid="0">
      <p:cViewPr varScale="1">
        <p:scale>
          <a:sx n="60" d="100"/>
          <a:sy n="60" d="100"/>
        </p:scale>
        <p:origin x="893"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hyperlink" Target="https://experience.arcgis.com/experience/7dcc2182601a4b339ab687f673a9811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experience.arcgis.com/experience/7dcc2182601a4b339ab687f673a9811f"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B652D-A52F-4738-9726-B132B792A724}" type="doc">
      <dgm:prSet loTypeId="urn:microsoft.com/office/officeart/2005/8/layout/hProcess9" loCatId="process" qsTypeId="urn:microsoft.com/office/officeart/2005/8/quickstyle/simple1" qsCatId="simple" csTypeId="urn:microsoft.com/office/officeart/2005/8/colors/accent0_3" csCatId="mainScheme" phldr="1"/>
      <dgm:spPr/>
    </dgm:pt>
    <dgm:pt modelId="{0A9BD349-4FF1-4C56-9B28-AD014CD383CD}">
      <dgm:prSet phldrT="[Text]" custT="1"/>
      <dgm:spPr/>
      <dgm:t>
        <a:bodyPr anchor="t"/>
        <a:lstStyle/>
        <a:p>
          <a:pPr>
            <a:spcBef>
              <a:spcPct val="0"/>
            </a:spcBef>
            <a:spcAft>
              <a:spcPct val="35000"/>
            </a:spcAft>
          </a:pPr>
          <a:r>
            <a:rPr lang="en-US" sz="1800" b="1" dirty="0">
              <a:solidFill>
                <a:schemeClr val="accent3"/>
              </a:solidFill>
              <a:latin typeface="Roboto" panose="02000000000000000000" pitchFamily="2" charset="0"/>
              <a:ea typeface="Roboto" panose="02000000000000000000" pitchFamily="2" charset="0"/>
            </a:rPr>
            <a:t>5 – Year Plan</a:t>
          </a:r>
        </a:p>
        <a:p>
          <a:pPr>
            <a:spcBef>
              <a:spcPts val="1200"/>
            </a:spcBef>
            <a:spcAft>
              <a:spcPts val="1200"/>
            </a:spcAft>
          </a:pPr>
          <a:br>
            <a:rPr lang="en-US" sz="1600" dirty="0">
              <a:latin typeface="Roboto" panose="02000000000000000000" pitchFamily="2" charset="0"/>
              <a:ea typeface="Roboto" panose="02000000000000000000" pitchFamily="2" charset="0"/>
            </a:rPr>
          </a:br>
          <a:r>
            <a:rPr lang="en-US" sz="1600" dirty="0">
              <a:latin typeface="Roboto" panose="02000000000000000000" pitchFamily="2" charset="0"/>
              <a:ea typeface="Roboto" panose="02000000000000000000" pitchFamily="2" charset="0"/>
            </a:rPr>
            <a:t>Approved</a:t>
          </a:r>
        </a:p>
      </dgm:t>
    </dgm:pt>
    <dgm:pt modelId="{6043BAA8-799A-4544-9E62-BA112B7B39D9}" type="parTrans" cxnId="{1DA272B9-735D-4A68-A65F-EC00407F275F}">
      <dgm:prSet/>
      <dgm:spPr/>
      <dgm:t>
        <a:bodyPr/>
        <a:lstStyle/>
        <a:p>
          <a:endParaRPr lang="en-US"/>
        </a:p>
      </dgm:t>
    </dgm:pt>
    <dgm:pt modelId="{0C4E5428-1A2D-4CEE-A7D5-694F705E8C8E}" type="sibTrans" cxnId="{1DA272B9-735D-4A68-A65F-EC00407F275F}">
      <dgm:prSet/>
      <dgm:spPr/>
      <dgm:t>
        <a:bodyPr/>
        <a:lstStyle/>
        <a:p>
          <a:endParaRPr lang="en-US"/>
        </a:p>
      </dgm:t>
    </dgm:pt>
    <dgm:pt modelId="{1CF824AF-06F5-49F5-9C70-E02DF40517CA}">
      <dgm:prSet phldrT="[Text]" custT="1"/>
      <dgm:spPr/>
      <dgm:t>
        <a:bodyPr anchor="t"/>
        <a:lstStyle/>
        <a:p>
          <a:pPr marL="0" lvl="0" algn="ctr" defTabSz="622300">
            <a:lnSpc>
              <a:spcPct val="90000"/>
            </a:lnSpc>
            <a:spcBef>
              <a:spcPct val="0"/>
            </a:spcBef>
            <a:spcAft>
              <a:spcPts val="0"/>
            </a:spcAft>
            <a:buNone/>
          </a:pPr>
          <a:r>
            <a:rPr lang="en-US" sz="1800" b="1" kern="1200" dirty="0">
              <a:solidFill>
                <a:schemeClr val="accent3"/>
              </a:solidFill>
              <a:latin typeface="Roboto" panose="02000000000000000000" pitchFamily="2" charset="0"/>
              <a:ea typeface="Roboto" panose="02000000000000000000" pitchFamily="2" charset="0"/>
            </a:rPr>
            <a:t>Initial Proposal Volume 1</a:t>
          </a:r>
        </a:p>
        <a:p>
          <a:pPr marL="0" lvl="0" algn="ctr" defTabSz="622300">
            <a:lnSpc>
              <a:spcPct val="90000"/>
            </a:lnSpc>
            <a:spcBef>
              <a:spcPct val="0"/>
            </a:spcBef>
            <a:spcAft>
              <a:spcPts val="0"/>
            </a:spcAft>
            <a:buNone/>
          </a:pPr>
          <a:br>
            <a:rPr lang="en-US" sz="1600" kern="1200" dirty="0">
              <a:solidFill>
                <a:prstClr val="white"/>
              </a:solidFill>
              <a:latin typeface="Roboto" panose="02000000000000000000" pitchFamily="2" charset="0"/>
              <a:ea typeface="Roboto" panose="02000000000000000000" pitchFamily="2" charset="0"/>
              <a:cs typeface="+mn-cs"/>
            </a:rPr>
          </a:br>
          <a:r>
            <a:rPr lang="en-US" sz="1600" kern="1200" dirty="0">
              <a:solidFill>
                <a:prstClr val="white"/>
              </a:solidFill>
              <a:latin typeface="Roboto" panose="02000000000000000000" pitchFamily="2" charset="0"/>
              <a:ea typeface="Roboto" panose="02000000000000000000" pitchFamily="2" charset="0"/>
              <a:cs typeface="+mn-cs"/>
            </a:rPr>
            <a:t>Submitted, Awaiting NTIA Approval</a:t>
          </a:r>
        </a:p>
      </dgm:t>
    </dgm:pt>
    <dgm:pt modelId="{B7E5B862-85F9-4F13-8EA9-42437DCD2F7D}" type="parTrans" cxnId="{20474562-2CB0-4FC6-8E12-EE6080E68A0D}">
      <dgm:prSet/>
      <dgm:spPr/>
      <dgm:t>
        <a:bodyPr/>
        <a:lstStyle/>
        <a:p>
          <a:endParaRPr lang="en-US"/>
        </a:p>
      </dgm:t>
    </dgm:pt>
    <dgm:pt modelId="{841B2128-5BC7-4844-92E6-DF656BBEC644}" type="sibTrans" cxnId="{20474562-2CB0-4FC6-8E12-EE6080E68A0D}">
      <dgm:prSet/>
      <dgm:spPr/>
      <dgm:t>
        <a:bodyPr/>
        <a:lstStyle/>
        <a:p>
          <a:endParaRPr lang="en-US"/>
        </a:p>
      </dgm:t>
    </dgm:pt>
    <dgm:pt modelId="{CDC98510-B4AE-40E0-B79B-D2EA37635DD3}">
      <dgm:prSet phldrT="[Text]" custT="1"/>
      <dgm:spPr/>
      <dgm:t>
        <a:bodyPr anchor="t"/>
        <a:lstStyle/>
        <a:p>
          <a:pPr marL="0" lvl="0" indent="0" algn="ctr" defTabSz="622300">
            <a:lnSpc>
              <a:spcPct val="90000"/>
            </a:lnSpc>
            <a:spcBef>
              <a:spcPct val="0"/>
            </a:spcBef>
            <a:spcAft>
              <a:spcPct val="35000"/>
            </a:spcAft>
            <a:buNone/>
          </a:pPr>
          <a:r>
            <a:rPr lang="en-US" sz="1800" b="1" kern="1200" dirty="0">
              <a:solidFill>
                <a:srgbClr val="FFCC00"/>
              </a:solidFill>
              <a:latin typeface="Roboto" panose="02000000000000000000" pitchFamily="2" charset="0"/>
              <a:ea typeface="Roboto" panose="02000000000000000000" pitchFamily="2" charset="0"/>
              <a:cs typeface="+mn-cs"/>
            </a:rPr>
            <a:t>Initial Proposal Volume 2</a:t>
          </a:r>
        </a:p>
        <a:p>
          <a:pPr marL="0" lvl="0" algn="ctr" defTabSz="622300">
            <a:lnSpc>
              <a:spcPct val="90000"/>
            </a:lnSpc>
            <a:spcBef>
              <a:spcPct val="0"/>
            </a:spcBef>
            <a:spcAft>
              <a:spcPts val="1200"/>
            </a:spcAft>
            <a:buNone/>
          </a:pPr>
          <a:br>
            <a:rPr lang="en-US" sz="1600" kern="1200" dirty="0">
              <a:solidFill>
                <a:prstClr val="white"/>
              </a:solidFill>
              <a:latin typeface="Roboto" panose="02000000000000000000" pitchFamily="2" charset="0"/>
              <a:ea typeface="Roboto" panose="02000000000000000000" pitchFamily="2" charset="0"/>
              <a:cs typeface="+mn-cs"/>
            </a:rPr>
          </a:br>
          <a:r>
            <a:rPr lang="en-US" sz="1600" kern="1200" dirty="0">
              <a:solidFill>
                <a:prstClr val="white"/>
              </a:solidFill>
              <a:latin typeface="Roboto" panose="02000000000000000000" pitchFamily="2" charset="0"/>
              <a:ea typeface="Roboto" panose="02000000000000000000" pitchFamily="2" charset="0"/>
              <a:cs typeface="+mn-cs"/>
            </a:rPr>
            <a:t>Submitted Dec. 22, 2023</a:t>
          </a:r>
        </a:p>
      </dgm:t>
    </dgm:pt>
    <dgm:pt modelId="{BC9268F1-C7A7-4042-B316-EBAED2672154}" type="parTrans" cxnId="{EC001351-644F-4961-8732-5DBEEE644401}">
      <dgm:prSet/>
      <dgm:spPr/>
      <dgm:t>
        <a:bodyPr/>
        <a:lstStyle/>
        <a:p>
          <a:endParaRPr lang="en-US"/>
        </a:p>
      </dgm:t>
    </dgm:pt>
    <dgm:pt modelId="{47C142FA-9CE7-46E8-AAD5-757F1FD5E84D}" type="sibTrans" cxnId="{EC001351-644F-4961-8732-5DBEEE644401}">
      <dgm:prSet/>
      <dgm:spPr/>
      <dgm:t>
        <a:bodyPr/>
        <a:lstStyle/>
        <a:p>
          <a:endParaRPr lang="en-US"/>
        </a:p>
      </dgm:t>
    </dgm:pt>
    <dgm:pt modelId="{03673F89-938F-4C38-A50B-DF400CB2ACE6}">
      <dgm:prSet phldrT="[Text]" custT="1"/>
      <dgm:spPr/>
      <dgm:t>
        <a:bodyPr anchor="t"/>
        <a:lstStyle/>
        <a:p>
          <a:r>
            <a:rPr lang="en-US" sz="1800" b="1" kern="1200" dirty="0">
              <a:solidFill>
                <a:srgbClr val="FFCC00"/>
              </a:solidFill>
              <a:latin typeface="Roboto" panose="02000000000000000000" pitchFamily="2" charset="0"/>
              <a:ea typeface="Roboto" panose="02000000000000000000" pitchFamily="2" charset="0"/>
              <a:cs typeface="+mn-cs"/>
            </a:rPr>
            <a:t>Challenge Process</a:t>
          </a:r>
          <a:br>
            <a:rPr lang="en-US" sz="1800" kern="1200" dirty="0">
              <a:latin typeface="Roboto" panose="02000000000000000000" pitchFamily="2" charset="0"/>
              <a:ea typeface="Roboto" panose="02000000000000000000" pitchFamily="2" charset="0"/>
            </a:rPr>
          </a:br>
          <a:endParaRPr lang="en-US" sz="1800" kern="1200" dirty="0">
            <a:latin typeface="Roboto" panose="02000000000000000000" pitchFamily="2" charset="0"/>
            <a:ea typeface="Roboto" panose="02000000000000000000" pitchFamily="2" charset="0"/>
          </a:endParaRPr>
        </a:p>
        <a:p>
          <a:r>
            <a:rPr lang="en-US" sz="1600" kern="1200" dirty="0">
              <a:solidFill>
                <a:prstClr val="white"/>
              </a:solidFill>
              <a:latin typeface="Roboto" panose="02000000000000000000" pitchFamily="2" charset="0"/>
              <a:ea typeface="Roboto" panose="02000000000000000000" pitchFamily="2" charset="0"/>
              <a:cs typeface="+mn-cs"/>
            </a:rPr>
            <a:t>Estimated </a:t>
          </a:r>
          <a:br>
            <a:rPr lang="en-US" sz="1600" kern="1200" dirty="0">
              <a:solidFill>
                <a:prstClr val="white"/>
              </a:solidFill>
              <a:latin typeface="Roboto" panose="02000000000000000000" pitchFamily="2" charset="0"/>
              <a:ea typeface="Roboto" panose="02000000000000000000" pitchFamily="2" charset="0"/>
              <a:cs typeface="+mn-cs"/>
            </a:rPr>
          </a:br>
          <a:r>
            <a:rPr lang="en-US" sz="1600" kern="1200" dirty="0">
              <a:solidFill>
                <a:prstClr val="white"/>
              </a:solidFill>
              <a:latin typeface="Roboto" panose="02000000000000000000" pitchFamily="2" charset="0"/>
              <a:ea typeface="Roboto" panose="02000000000000000000" pitchFamily="2" charset="0"/>
              <a:cs typeface="+mn-cs"/>
            </a:rPr>
            <a:t>January – April</a:t>
          </a:r>
        </a:p>
      </dgm:t>
    </dgm:pt>
    <dgm:pt modelId="{51352E06-26D8-4FA1-9D37-F4516EF37D54}" type="parTrans" cxnId="{68E9E815-41D2-493D-8ACD-87239B09E566}">
      <dgm:prSet/>
      <dgm:spPr/>
      <dgm:t>
        <a:bodyPr/>
        <a:lstStyle/>
        <a:p>
          <a:endParaRPr lang="en-US"/>
        </a:p>
      </dgm:t>
    </dgm:pt>
    <dgm:pt modelId="{F181DEDC-8F5C-407C-B745-F0DDAC17F4D3}" type="sibTrans" cxnId="{68E9E815-41D2-493D-8ACD-87239B09E566}">
      <dgm:prSet/>
      <dgm:spPr/>
      <dgm:t>
        <a:bodyPr/>
        <a:lstStyle/>
        <a:p>
          <a:endParaRPr lang="en-US"/>
        </a:p>
      </dgm:t>
    </dgm:pt>
    <dgm:pt modelId="{ED6AAF40-4C45-453C-9472-33FCDE46FE71}">
      <dgm:prSet phldrT="[Text]" custT="1"/>
      <dgm:spPr/>
      <dgm:t>
        <a:bodyPr anchor="t"/>
        <a:lstStyle/>
        <a:p>
          <a:r>
            <a:rPr lang="en-US" sz="1800" b="1" kern="1200" dirty="0">
              <a:solidFill>
                <a:srgbClr val="FFCC00"/>
              </a:solidFill>
              <a:latin typeface="Roboto" panose="02000000000000000000" pitchFamily="2" charset="0"/>
              <a:ea typeface="Roboto" panose="02000000000000000000" pitchFamily="2" charset="0"/>
              <a:cs typeface="+mn-cs"/>
            </a:rPr>
            <a:t>Letters of Intent</a:t>
          </a:r>
          <a:br>
            <a:rPr lang="en-US" sz="1800" kern="1200" dirty="0">
              <a:latin typeface="Roboto" panose="02000000000000000000" pitchFamily="2" charset="0"/>
              <a:ea typeface="Roboto" panose="02000000000000000000" pitchFamily="2" charset="0"/>
            </a:rPr>
          </a:br>
          <a:endParaRPr lang="en-US" sz="1800" kern="1200" dirty="0">
            <a:latin typeface="Roboto" panose="02000000000000000000" pitchFamily="2" charset="0"/>
            <a:ea typeface="Roboto" panose="02000000000000000000" pitchFamily="2" charset="0"/>
          </a:endParaRPr>
        </a:p>
        <a:p>
          <a:r>
            <a:rPr lang="en-US" sz="1600" kern="1200" dirty="0">
              <a:solidFill>
                <a:prstClr val="white"/>
              </a:solidFill>
              <a:latin typeface="Roboto" panose="02000000000000000000" pitchFamily="2" charset="0"/>
              <a:ea typeface="Roboto" panose="02000000000000000000" pitchFamily="2" charset="0"/>
              <a:cs typeface="+mn-cs"/>
            </a:rPr>
            <a:t>Estimated</a:t>
          </a:r>
          <a:br>
            <a:rPr lang="en-US" sz="1600" kern="1200" dirty="0">
              <a:solidFill>
                <a:prstClr val="white"/>
              </a:solidFill>
              <a:latin typeface="Roboto" panose="02000000000000000000" pitchFamily="2" charset="0"/>
              <a:ea typeface="Roboto" panose="02000000000000000000" pitchFamily="2" charset="0"/>
              <a:cs typeface="+mn-cs"/>
            </a:rPr>
          </a:br>
          <a:r>
            <a:rPr lang="en-US" sz="1600" kern="1200" dirty="0">
              <a:solidFill>
                <a:prstClr val="white"/>
              </a:solidFill>
              <a:latin typeface="Roboto" panose="02000000000000000000" pitchFamily="2" charset="0"/>
              <a:ea typeface="Roboto" panose="02000000000000000000" pitchFamily="2" charset="0"/>
              <a:cs typeface="+mn-cs"/>
            </a:rPr>
            <a:t>Summer 2024</a:t>
          </a:r>
        </a:p>
      </dgm:t>
    </dgm:pt>
    <dgm:pt modelId="{7B5147C3-3E2C-4701-9162-EF04D208C94A}" type="parTrans" cxnId="{CD793073-32F4-4C80-B416-D9693267D11A}">
      <dgm:prSet/>
      <dgm:spPr/>
      <dgm:t>
        <a:bodyPr/>
        <a:lstStyle/>
        <a:p>
          <a:endParaRPr lang="en-US"/>
        </a:p>
      </dgm:t>
    </dgm:pt>
    <dgm:pt modelId="{59B27E80-F7F9-42A8-AEFC-9B729B346200}" type="sibTrans" cxnId="{CD793073-32F4-4C80-B416-D9693267D11A}">
      <dgm:prSet/>
      <dgm:spPr/>
      <dgm:t>
        <a:bodyPr/>
        <a:lstStyle/>
        <a:p>
          <a:endParaRPr lang="en-US"/>
        </a:p>
      </dgm:t>
    </dgm:pt>
    <dgm:pt modelId="{2A0154D4-ACBD-452E-9416-B5D6DC1FC4DB}">
      <dgm:prSet phldrT="[Text]" custT="1"/>
      <dgm:spPr/>
      <dgm:t>
        <a:bodyPr anchor="t"/>
        <a:lstStyle/>
        <a:p>
          <a:r>
            <a:rPr lang="en-US" sz="1800" b="1" kern="1200" dirty="0">
              <a:solidFill>
                <a:srgbClr val="FFCC00"/>
              </a:solidFill>
              <a:latin typeface="Roboto" panose="02000000000000000000" pitchFamily="2" charset="0"/>
              <a:ea typeface="Roboto" panose="02000000000000000000" pitchFamily="2" charset="0"/>
              <a:cs typeface="+mn-cs"/>
            </a:rPr>
            <a:t>Application Process</a:t>
          </a:r>
          <a:br>
            <a:rPr lang="en-US" sz="1800" kern="1200" dirty="0">
              <a:latin typeface="Roboto" panose="02000000000000000000" pitchFamily="2" charset="0"/>
              <a:ea typeface="Roboto" panose="02000000000000000000" pitchFamily="2" charset="0"/>
            </a:rPr>
          </a:br>
          <a:endParaRPr lang="en-US" sz="1800" kern="1200" dirty="0">
            <a:latin typeface="Roboto" panose="02000000000000000000" pitchFamily="2" charset="0"/>
            <a:ea typeface="Roboto" panose="02000000000000000000" pitchFamily="2" charset="0"/>
          </a:endParaRPr>
        </a:p>
        <a:p>
          <a:r>
            <a:rPr lang="en-US" sz="1600" kern="1200" dirty="0">
              <a:solidFill>
                <a:prstClr val="white"/>
              </a:solidFill>
              <a:latin typeface="Roboto" panose="02000000000000000000" pitchFamily="2" charset="0"/>
              <a:ea typeface="Roboto" panose="02000000000000000000" pitchFamily="2" charset="0"/>
              <a:cs typeface="+mn-cs"/>
            </a:rPr>
            <a:t>Estimated</a:t>
          </a:r>
        </a:p>
        <a:p>
          <a:r>
            <a:rPr lang="en-US" sz="1600" kern="1200" dirty="0">
              <a:solidFill>
                <a:prstClr val="white"/>
              </a:solidFill>
              <a:latin typeface="Roboto" panose="02000000000000000000" pitchFamily="2" charset="0"/>
              <a:ea typeface="Roboto" panose="02000000000000000000" pitchFamily="2" charset="0"/>
              <a:cs typeface="+mn-cs"/>
            </a:rPr>
            <a:t>Fall</a:t>
          </a:r>
          <a:r>
            <a:rPr lang="en-US" sz="1800" kern="1200" dirty="0">
              <a:latin typeface="Roboto" panose="02000000000000000000" pitchFamily="2" charset="0"/>
              <a:ea typeface="Roboto" panose="02000000000000000000" pitchFamily="2" charset="0"/>
            </a:rPr>
            <a:t> </a:t>
          </a:r>
          <a:r>
            <a:rPr lang="en-US" sz="1600" kern="1200" dirty="0">
              <a:solidFill>
                <a:prstClr val="white"/>
              </a:solidFill>
              <a:latin typeface="Roboto" panose="02000000000000000000" pitchFamily="2" charset="0"/>
              <a:ea typeface="Roboto" panose="02000000000000000000" pitchFamily="2" charset="0"/>
              <a:cs typeface="+mn-cs"/>
            </a:rPr>
            <a:t>2024</a:t>
          </a:r>
        </a:p>
      </dgm:t>
    </dgm:pt>
    <dgm:pt modelId="{A8BC5706-A007-46A0-8604-099F74A48F9F}" type="parTrans" cxnId="{12A6F17C-F842-441F-BC2B-AAA5CE33BA30}">
      <dgm:prSet/>
      <dgm:spPr/>
      <dgm:t>
        <a:bodyPr/>
        <a:lstStyle/>
        <a:p>
          <a:endParaRPr lang="en-US"/>
        </a:p>
      </dgm:t>
    </dgm:pt>
    <dgm:pt modelId="{A5A2D737-8701-445D-826C-E7654DE12848}" type="sibTrans" cxnId="{12A6F17C-F842-441F-BC2B-AAA5CE33BA30}">
      <dgm:prSet/>
      <dgm:spPr/>
      <dgm:t>
        <a:bodyPr/>
        <a:lstStyle/>
        <a:p>
          <a:endParaRPr lang="en-US"/>
        </a:p>
      </dgm:t>
    </dgm:pt>
    <dgm:pt modelId="{CAD2F5C0-587A-430D-9142-BE5CCD9D5767}" type="pres">
      <dgm:prSet presAssocID="{AC1B652D-A52F-4738-9726-B132B792A724}" presName="CompostProcess" presStyleCnt="0">
        <dgm:presLayoutVars>
          <dgm:dir/>
          <dgm:resizeHandles val="exact"/>
        </dgm:presLayoutVars>
      </dgm:prSet>
      <dgm:spPr/>
    </dgm:pt>
    <dgm:pt modelId="{C1FAD132-5073-408C-91E4-0DA3EFA1537D}" type="pres">
      <dgm:prSet presAssocID="{AC1B652D-A52F-4738-9726-B132B792A724}" presName="arrow" presStyleLbl="bgShp" presStyleIdx="0" presStyleCnt="1"/>
      <dgm:spPr/>
    </dgm:pt>
    <dgm:pt modelId="{32FCD723-302C-474B-A8FA-FA6EC5C232FF}" type="pres">
      <dgm:prSet presAssocID="{AC1B652D-A52F-4738-9726-B132B792A724}" presName="linearProcess" presStyleCnt="0"/>
      <dgm:spPr/>
    </dgm:pt>
    <dgm:pt modelId="{CBA1117D-42CB-4BD9-8395-4455640E5B81}" type="pres">
      <dgm:prSet presAssocID="{0A9BD349-4FF1-4C56-9B28-AD014CD383CD}" presName="textNode" presStyleLbl="node1" presStyleIdx="0" presStyleCnt="6">
        <dgm:presLayoutVars>
          <dgm:bulletEnabled val="1"/>
        </dgm:presLayoutVars>
      </dgm:prSet>
      <dgm:spPr/>
    </dgm:pt>
    <dgm:pt modelId="{14F0B149-C769-4588-B5B1-0115381A2407}" type="pres">
      <dgm:prSet presAssocID="{0C4E5428-1A2D-4CEE-A7D5-694F705E8C8E}" presName="sibTrans" presStyleCnt="0"/>
      <dgm:spPr/>
    </dgm:pt>
    <dgm:pt modelId="{ED4829AE-D64F-4746-8915-F2543E715E55}" type="pres">
      <dgm:prSet presAssocID="{1CF824AF-06F5-49F5-9C70-E02DF40517CA}" presName="textNode" presStyleLbl="node1" presStyleIdx="1" presStyleCnt="6">
        <dgm:presLayoutVars>
          <dgm:bulletEnabled val="1"/>
        </dgm:presLayoutVars>
      </dgm:prSet>
      <dgm:spPr/>
    </dgm:pt>
    <dgm:pt modelId="{F7DEEDF4-E8F0-4055-A907-749B5319334F}" type="pres">
      <dgm:prSet presAssocID="{841B2128-5BC7-4844-92E6-DF656BBEC644}" presName="sibTrans" presStyleCnt="0"/>
      <dgm:spPr/>
    </dgm:pt>
    <dgm:pt modelId="{C5BC3237-6824-4AE2-AE01-911038851157}" type="pres">
      <dgm:prSet presAssocID="{CDC98510-B4AE-40E0-B79B-D2EA37635DD3}" presName="textNode" presStyleLbl="node1" presStyleIdx="2" presStyleCnt="6">
        <dgm:presLayoutVars>
          <dgm:bulletEnabled val="1"/>
        </dgm:presLayoutVars>
      </dgm:prSet>
      <dgm:spPr/>
    </dgm:pt>
    <dgm:pt modelId="{8911C635-2D86-4EEA-934E-84F293EECB6A}" type="pres">
      <dgm:prSet presAssocID="{47C142FA-9CE7-46E8-AAD5-757F1FD5E84D}" presName="sibTrans" presStyleCnt="0"/>
      <dgm:spPr/>
    </dgm:pt>
    <dgm:pt modelId="{BE5A749E-7AB8-4350-AC3C-0B29C592F3F3}" type="pres">
      <dgm:prSet presAssocID="{03673F89-938F-4C38-A50B-DF400CB2ACE6}" presName="textNode" presStyleLbl="node1" presStyleIdx="3" presStyleCnt="6">
        <dgm:presLayoutVars>
          <dgm:bulletEnabled val="1"/>
        </dgm:presLayoutVars>
      </dgm:prSet>
      <dgm:spPr/>
    </dgm:pt>
    <dgm:pt modelId="{A511F8B1-94E8-4980-9B16-34632B992000}" type="pres">
      <dgm:prSet presAssocID="{F181DEDC-8F5C-407C-B745-F0DDAC17F4D3}" presName="sibTrans" presStyleCnt="0"/>
      <dgm:spPr/>
    </dgm:pt>
    <dgm:pt modelId="{87BF079E-7603-4006-8BC8-EF99A0BEE958}" type="pres">
      <dgm:prSet presAssocID="{ED6AAF40-4C45-453C-9472-33FCDE46FE71}" presName="textNode" presStyleLbl="node1" presStyleIdx="4" presStyleCnt="6">
        <dgm:presLayoutVars>
          <dgm:bulletEnabled val="1"/>
        </dgm:presLayoutVars>
      </dgm:prSet>
      <dgm:spPr/>
    </dgm:pt>
    <dgm:pt modelId="{40D2384E-A9D2-4D21-AEB2-6E6B7FBE8FC4}" type="pres">
      <dgm:prSet presAssocID="{59B27E80-F7F9-42A8-AEFC-9B729B346200}" presName="sibTrans" presStyleCnt="0"/>
      <dgm:spPr/>
    </dgm:pt>
    <dgm:pt modelId="{32ECA5DC-BD8D-453F-A726-48C42D9DA8C6}" type="pres">
      <dgm:prSet presAssocID="{2A0154D4-ACBD-452E-9416-B5D6DC1FC4DB}" presName="textNode" presStyleLbl="node1" presStyleIdx="5" presStyleCnt="6">
        <dgm:presLayoutVars>
          <dgm:bulletEnabled val="1"/>
        </dgm:presLayoutVars>
      </dgm:prSet>
      <dgm:spPr/>
    </dgm:pt>
  </dgm:ptLst>
  <dgm:cxnLst>
    <dgm:cxn modelId="{68E9E815-41D2-493D-8ACD-87239B09E566}" srcId="{AC1B652D-A52F-4738-9726-B132B792A724}" destId="{03673F89-938F-4C38-A50B-DF400CB2ACE6}" srcOrd="3" destOrd="0" parTransId="{51352E06-26D8-4FA1-9D37-F4516EF37D54}" sibTransId="{F181DEDC-8F5C-407C-B745-F0DDAC17F4D3}"/>
    <dgm:cxn modelId="{4191CE1C-0BFB-4109-80DD-436990EF1EF6}" type="presOf" srcId="{ED6AAF40-4C45-453C-9472-33FCDE46FE71}" destId="{87BF079E-7603-4006-8BC8-EF99A0BEE958}" srcOrd="0" destOrd="0" presId="urn:microsoft.com/office/officeart/2005/8/layout/hProcess9"/>
    <dgm:cxn modelId="{20474562-2CB0-4FC6-8E12-EE6080E68A0D}" srcId="{AC1B652D-A52F-4738-9726-B132B792A724}" destId="{1CF824AF-06F5-49F5-9C70-E02DF40517CA}" srcOrd="1" destOrd="0" parTransId="{B7E5B862-85F9-4F13-8EA9-42437DCD2F7D}" sibTransId="{841B2128-5BC7-4844-92E6-DF656BBEC644}"/>
    <dgm:cxn modelId="{9A12D564-0C6C-499E-B724-B12CF8669B14}" type="presOf" srcId="{03673F89-938F-4C38-A50B-DF400CB2ACE6}" destId="{BE5A749E-7AB8-4350-AC3C-0B29C592F3F3}" srcOrd="0" destOrd="0" presId="urn:microsoft.com/office/officeart/2005/8/layout/hProcess9"/>
    <dgm:cxn modelId="{EC001351-644F-4961-8732-5DBEEE644401}" srcId="{AC1B652D-A52F-4738-9726-B132B792A724}" destId="{CDC98510-B4AE-40E0-B79B-D2EA37635DD3}" srcOrd="2" destOrd="0" parTransId="{BC9268F1-C7A7-4042-B316-EBAED2672154}" sibTransId="{47C142FA-9CE7-46E8-AAD5-757F1FD5E84D}"/>
    <dgm:cxn modelId="{CD793073-32F4-4C80-B416-D9693267D11A}" srcId="{AC1B652D-A52F-4738-9726-B132B792A724}" destId="{ED6AAF40-4C45-453C-9472-33FCDE46FE71}" srcOrd="4" destOrd="0" parTransId="{7B5147C3-3E2C-4701-9162-EF04D208C94A}" sibTransId="{59B27E80-F7F9-42A8-AEFC-9B729B346200}"/>
    <dgm:cxn modelId="{12A6F17C-F842-441F-BC2B-AAA5CE33BA30}" srcId="{AC1B652D-A52F-4738-9726-B132B792A724}" destId="{2A0154D4-ACBD-452E-9416-B5D6DC1FC4DB}" srcOrd="5" destOrd="0" parTransId="{A8BC5706-A007-46A0-8604-099F74A48F9F}" sibTransId="{A5A2D737-8701-445D-826C-E7654DE12848}"/>
    <dgm:cxn modelId="{2F970DB6-4DE7-4B0A-8B5D-6E7B67867567}" type="presOf" srcId="{AC1B652D-A52F-4738-9726-B132B792A724}" destId="{CAD2F5C0-587A-430D-9142-BE5CCD9D5767}" srcOrd="0" destOrd="0" presId="urn:microsoft.com/office/officeart/2005/8/layout/hProcess9"/>
    <dgm:cxn modelId="{980089B7-6790-4A4D-94B5-A5F39580E131}" type="presOf" srcId="{2A0154D4-ACBD-452E-9416-B5D6DC1FC4DB}" destId="{32ECA5DC-BD8D-453F-A726-48C42D9DA8C6}" srcOrd="0" destOrd="0" presId="urn:microsoft.com/office/officeart/2005/8/layout/hProcess9"/>
    <dgm:cxn modelId="{1DA272B9-735D-4A68-A65F-EC00407F275F}" srcId="{AC1B652D-A52F-4738-9726-B132B792A724}" destId="{0A9BD349-4FF1-4C56-9B28-AD014CD383CD}" srcOrd="0" destOrd="0" parTransId="{6043BAA8-799A-4544-9E62-BA112B7B39D9}" sibTransId="{0C4E5428-1A2D-4CEE-A7D5-694F705E8C8E}"/>
    <dgm:cxn modelId="{E31A6ABC-C47D-41C9-979E-DF69AD8DE3FC}" type="presOf" srcId="{CDC98510-B4AE-40E0-B79B-D2EA37635DD3}" destId="{C5BC3237-6824-4AE2-AE01-911038851157}" srcOrd="0" destOrd="0" presId="urn:microsoft.com/office/officeart/2005/8/layout/hProcess9"/>
    <dgm:cxn modelId="{ACA50CD9-F5CC-41AB-9016-58147E26F4D4}" type="presOf" srcId="{0A9BD349-4FF1-4C56-9B28-AD014CD383CD}" destId="{CBA1117D-42CB-4BD9-8395-4455640E5B81}" srcOrd="0" destOrd="0" presId="urn:microsoft.com/office/officeart/2005/8/layout/hProcess9"/>
    <dgm:cxn modelId="{0F31D8F1-D8B3-4E45-AC0A-9821CAA3F423}" type="presOf" srcId="{1CF824AF-06F5-49F5-9C70-E02DF40517CA}" destId="{ED4829AE-D64F-4746-8915-F2543E715E55}" srcOrd="0" destOrd="0" presId="urn:microsoft.com/office/officeart/2005/8/layout/hProcess9"/>
    <dgm:cxn modelId="{28981ACC-DEC0-45B1-97DD-3AF027D6F0B9}" type="presParOf" srcId="{CAD2F5C0-587A-430D-9142-BE5CCD9D5767}" destId="{C1FAD132-5073-408C-91E4-0DA3EFA1537D}" srcOrd="0" destOrd="0" presId="urn:microsoft.com/office/officeart/2005/8/layout/hProcess9"/>
    <dgm:cxn modelId="{680192B5-357D-413E-9692-10C101060F60}" type="presParOf" srcId="{CAD2F5C0-587A-430D-9142-BE5CCD9D5767}" destId="{32FCD723-302C-474B-A8FA-FA6EC5C232FF}" srcOrd="1" destOrd="0" presId="urn:microsoft.com/office/officeart/2005/8/layout/hProcess9"/>
    <dgm:cxn modelId="{B316E7C5-868A-4D7E-8FC0-89B5273F040D}" type="presParOf" srcId="{32FCD723-302C-474B-A8FA-FA6EC5C232FF}" destId="{CBA1117D-42CB-4BD9-8395-4455640E5B81}" srcOrd="0" destOrd="0" presId="urn:microsoft.com/office/officeart/2005/8/layout/hProcess9"/>
    <dgm:cxn modelId="{73FD77BF-1924-4B9D-9E8F-B7D98EA5A5EF}" type="presParOf" srcId="{32FCD723-302C-474B-A8FA-FA6EC5C232FF}" destId="{14F0B149-C769-4588-B5B1-0115381A2407}" srcOrd="1" destOrd="0" presId="urn:microsoft.com/office/officeart/2005/8/layout/hProcess9"/>
    <dgm:cxn modelId="{F9831ABF-B015-451E-821F-5CBAA1BD0906}" type="presParOf" srcId="{32FCD723-302C-474B-A8FA-FA6EC5C232FF}" destId="{ED4829AE-D64F-4746-8915-F2543E715E55}" srcOrd="2" destOrd="0" presId="urn:microsoft.com/office/officeart/2005/8/layout/hProcess9"/>
    <dgm:cxn modelId="{8089ED33-B278-4190-89A2-6CF37A355D7F}" type="presParOf" srcId="{32FCD723-302C-474B-A8FA-FA6EC5C232FF}" destId="{F7DEEDF4-E8F0-4055-A907-749B5319334F}" srcOrd="3" destOrd="0" presId="urn:microsoft.com/office/officeart/2005/8/layout/hProcess9"/>
    <dgm:cxn modelId="{0A35805B-E961-490F-8D21-729323BF2B62}" type="presParOf" srcId="{32FCD723-302C-474B-A8FA-FA6EC5C232FF}" destId="{C5BC3237-6824-4AE2-AE01-911038851157}" srcOrd="4" destOrd="0" presId="urn:microsoft.com/office/officeart/2005/8/layout/hProcess9"/>
    <dgm:cxn modelId="{09DCDCD4-A726-4A4F-9DFD-9FF55B5602A1}" type="presParOf" srcId="{32FCD723-302C-474B-A8FA-FA6EC5C232FF}" destId="{8911C635-2D86-4EEA-934E-84F293EECB6A}" srcOrd="5" destOrd="0" presId="urn:microsoft.com/office/officeart/2005/8/layout/hProcess9"/>
    <dgm:cxn modelId="{BD194D81-7C2A-4B07-9AA2-1875BA641E91}" type="presParOf" srcId="{32FCD723-302C-474B-A8FA-FA6EC5C232FF}" destId="{BE5A749E-7AB8-4350-AC3C-0B29C592F3F3}" srcOrd="6" destOrd="0" presId="urn:microsoft.com/office/officeart/2005/8/layout/hProcess9"/>
    <dgm:cxn modelId="{EB13A5DB-0D82-44F2-B37D-74F6900E2599}" type="presParOf" srcId="{32FCD723-302C-474B-A8FA-FA6EC5C232FF}" destId="{A511F8B1-94E8-4980-9B16-34632B992000}" srcOrd="7" destOrd="0" presId="urn:microsoft.com/office/officeart/2005/8/layout/hProcess9"/>
    <dgm:cxn modelId="{08F2EA80-A234-4E25-8A9E-3DBC7881C747}" type="presParOf" srcId="{32FCD723-302C-474B-A8FA-FA6EC5C232FF}" destId="{87BF079E-7603-4006-8BC8-EF99A0BEE958}" srcOrd="8" destOrd="0" presId="urn:microsoft.com/office/officeart/2005/8/layout/hProcess9"/>
    <dgm:cxn modelId="{87C8B139-3ED3-413A-BC24-6B0C972AE253}" type="presParOf" srcId="{32FCD723-302C-474B-A8FA-FA6EC5C232FF}" destId="{40D2384E-A9D2-4D21-AEB2-6E6B7FBE8FC4}" srcOrd="9" destOrd="0" presId="urn:microsoft.com/office/officeart/2005/8/layout/hProcess9"/>
    <dgm:cxn modelId="{C5B6D1DC-8AE1-40FE-835C-C52CD0050A1E}" type="presParOf" srcId="{32FCD723-302C-474B-A8FA-FA6EC5C232FF}" destId="{32ECA5DC-BD8D-453F-A726-48C42D9DA8C6}"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DEE1B0-3C8F-4CA8-B950-92321E76BD45}" type="doc">
      <dgm:prSet loTypeId="urn:microsoft.com/office/officeart/2005/8/layout/target3" loCatId="list" qsTypeId="urn:microsoft.com/office/officeart/2005/8/quickstyle/simple1" qsCatId="simple" csTypeId="urn:microsoft.com/office/officeart/2005/8/colors/accent3_2" csCatId="accent3" phldr="1"/>
      <dgm:spPr/>
      <dgm:t>
        <a:bodyPr/>
        <a:lstStyle/>
        <a:p>
          <a:endParaRPr lang="en-US"/>
        </a:p>
      </dgm:t>
    </dgm:pt>
    <dgm:pt modelId="{75849902-CAD6-4813-83F2-3A55B56E6614}">
      <dgm:prSet phldrT="[Text]" custT="1"/>
      <dgm:spPr/>
      <dgm:t>
        <a:bodyPr/>
        <a:lstStyle/>
        <a:p>
          <a:r>
            <a:rPr lang="en-US" sz="2400" dirty="0"/>
            <a:t>30 days</a:t>
          </a:r>
        </a:p>
      </dgm:t>
    </dgm:pt>
    <dgm:pt modelId="{D438CD7D-1967-4848-BEAA-519A3355E42E}" type="parTrans" cxnId="{BB43076D-6575-42C5-A3FF-D815FC69546B}">
      <dgm:prSet/>
      <dgm:spPr/>
      <dgm:t>
        <a:bodyPr/>
        <a:lstStyle/>
        <a:p>
          <a:endParaRPr lang="en-US"/>
        </a:p>
      </dgm:t>
    </dgm:pt>
    <dgm:pt modelId="{1826CD94-6AF9-4DB5-8099-0B8E858B4FE2}" type="sibTrans" cxnId="{BB43076D-6575-42C5-A3FF-D815FC69546B}">
      <dgm:prSet/>
      <dgm:spPr/>
      <dgm:t>
        <a:bodyPr/>
        <a:lstStyle/>
        <a:p>
          <a:endParaRPr lang="en-US"/>
        </a:p>
      </dgm:t>
    </dgm:pt>
    <dgm:pt modelId="{4822CD5A-95D7-4BEA-9F34-E745FCCEDBCD}">
      <dgm:prSet phldrT="[Text]"/>
      <dgm:spPr/>
      <dgm:t>
        <a:bodyPr/>
        <a:lstStyle/>
        <a:p>
          <a:r>
            <a:rPr lang="en-US" dirty="0"/>
            <a:t>Nebraskans verify map and submit challenges if necessary</a:t>
          </a:r>
        </a:p>
      </dgm:t>
    </dgm:pt>
    <dgm:pt modelId="{169BCDCD-C9F4-4E05-BAFD-D717E3B7A9F2}" type="parTrans" cxnId="{F7E1D744-CC71-4982-9795-F163A7D02C0C}">
      <dgm:prSet/>
      <dgm:spPr/>
      <dgm:t>
        <a:bodyPr/>
        <a:lstStyle/>
        <a:p>
          <a:endParaRPr lang="en-US"/>
        </a:p>
      </dgm:t>
    </dgm:pt>
    <dgm:pt modelId="{D51AF1D5-37CD-450D-A13E-26BC5933592C}" type="sibTrans" cxnId="{F7E1D744-CC71-4982-9795-F163A7D02C0C}">
      <dgm:prSet/>
      <dgm:spPr/>
      <dgm:t>
        <a:bodyPr/>
        <a:lstStyle/>
        <a:p>
          <a:endParaRPr lang="en-US"/>
        </a:p>
      </dgm:t>
    </dgm:pt>
    <dgm:pt modelId="{6D6B5CBA-9F86-423C-9F4A-F8316A1BC7E8}">
      <dgm:prSet phldrT="[Text]" custT="1"/>
      <dgm:spPr/>
      <dgm:t>
        <a:bodyPr/>
        <a:lstStyle/>
        <a:p>
          <a:r>
            <a:rPr lang="en-US" sz="2400" dirty="0"/>
            <a:t>30 days</a:t>
          </a:r>
        </a:p>
      </dgm:t>
    </dgm:pt>
    <dgm:pt modelId="{5BA9F06B-3C35-4520-AE0A-CBF85914FD85}" type="parTrans" cxnId="{2E8698D8-8523-42DB-BE01-673DF3D973AE}">
      <dgm:prSet/>
      <dgm:spPr/>
      <dgm:t>
        <a:bodyPr/>
        <a:lstStyle/>
        <a:p>
          <a:endParaRPr lang="en-US"/>
        </a:p>
      </dgm:t>
    </dgm:pt>
    <dgm:pt modelId="{C34D65E4-EBE8-40A7-A807-9733BD984787}" type="sibTrans" cxnId="{2E8698D8-8523-42DB-BE01-673DF3D973AE}">
      <dgm:prSet/>
      <dgm:spPr/>
      <dgm:t>
        <a:bodyPr/>
        <a:lstStyle/>
        <a:p>
          <a:endParaRPr lang="en-US"/>
        </a:p>
      </dgm:t>
    </dgm:pt>
    <dgm:pt modelId="{4E90C71E-BBA7-4242-9DB5-88B03B7CF236}">
      <dgm:prSet phldrT="[Text]"/>
      <dgm:spPr/>
      <dgm:t>
        <a:bodyPr/>
        <a:lstStyle/>
        <a:p>
          <a:r>
            <a:rPr lang="en-US" dirty="0"/>
            <a:t>ISPs review challenges, submit evidence of rebuttals</a:t>
          </a:r>
        </a:p>
      </dgm:t>
    </dgm:pt>
    <dgm:pt modelId="{6068D5C1-B5F7-4EBB-BB18-BB250AC97ADE}" type="parTrans" cxnId="{2523E4E0-525F-4FB6-81F4-D30F96967748}">
      <dgm:prSet/>
      <dgm:spPr/>
      <dgm:t>
        <a:bodyPr/>
        <a:lstStyle/>
        <a:p>
          <a:endParaRPr lang="en-US"/>
        </a:p>
      </dgm:t>
    </dgm:pt>
    <dgm:pt modelId="{20EE9D30-9BBF-4173-9178-89C135A44386}" type="sibTrans" cxnId="{2523E4E0-525F-4FB6-81F4-D30F96967748}">
      <dgm:prSet/>
      <dgm:spPr/>
      <dgm:t>
        <a:bodyPr/>
        <a:lstStyle/>
        <a:p>
          <a:endParaRPr lang="en-US"/>
        </a:p>
      </dgm:t>
    </dgm:pt>
    <dgm:pt modelId="{BA2EDE8D-7849-48FF-A5B6-BAB6C41238E3}">
      <dgm:prSet phldrT="[Text]" custT="1"/>
      <dgm:spPr/>
      <dgm:t>
        <a:bodyPr/>
        <a:lstStyle/>
        <a:p>
          <a:r>
            <a:rPr lang="en-US" sz="2400" dirty="0"/>
            <a:t>30 days</a:t>
          </a:r>
        </a:p>
      </dgm:t>
    </dgm:pt>
    <dgm:pt modelId="{5C7AC508-05E1-46C1-B993-1644016E0010}" type="parTrans" cxnId="{826106F9-7153-43CB-97D2-56DC2BF2BD4E}">
      <dgm:prSet/>
      <dgm:spPr/>
      <dgm:t>
        <a:bodyPr/>
        <a:lstStyle/>
        <a:p>
          <a:endParaRPr lang="en-US"/>
        </a:p>
      </dgm:t>
    </dgm:pt>
    <dgm:pt modelId="{28092110-41B2-4E11-8471-704270EB8584}" type="sibTrans" cxnId="{826106F9-7153-43CB-97D2-56DC2BF2BD4E}">
      <dgm:prSet/>
      <dgm:spPr/>
      <dgm:t>
        <a:bodyPr/>
        <a:lstStyle/>
        <a:p>
          <a:endParaRPr lang="en-US"/>
        </a:p>
      </dgm:t>
    </dgm:pt>
    <dgm:pt modelId="{E222BD11-0D1F-474B-8663-44794F140AB9}">
      <dgm:prSet phldrT="[Text]"/>
      <dgm:spPr/>
      <dgm:t>
        <a:bodyPr/>
        <a:lstStyle/>
        <a:p>
          <a:r>
            <a:rPr lang="en-US" dirty="0"/>
            <a:t>NBO make determinations on challenges and submits to NTIA</a:t>
          </a:r>
        </a:p>
      </dgm:t>
    </dgm:pt>
    <dgm:pt modelId="{55F694D5-01CF-4268-A2DF-2F303821CC3C}" type="parTrans" cxnId="{1282768C-A51A-453F-ABEA-B7C234CFBB6C}">
      <dgm:prSet/>
      <dgm:spPr/>
      <dgm:t>
        <a:bodyPr/>
        <a:lstStyle/>
        <a:p>
          <a:endParaRPr lang="en-US"/>
        </a:p>
      </dgm:t>
    </dgm:pt>
    <dgm:pt modelId="{9C928BD5-405E-42EF-8E55-41732B1009D6}" type="sibTrans" cxnId="{1282768C-A51A-453F-ABEA-B7C234CFBB6C}">
      <dgm:prSet/>
      <dgm:spPr/>
      <dgm:t>
        <a:bodyPr/>
        <a:lstStyle/>
        <a:p>
          <a:endParaRPr lang="en-US"/>
        </a:p>
      </dgm:t>
    </dgm:pt>
    <dgm:pt modelId="{45CABE94-49D1-4777-8E25-50EBB549B890}" type="pres">
      <dgm:prSet presAssocID="{44DEE1B0-3C8F-4CA8-B950-92321E76BD45}" presName="Name0" presStyleCnt="0">
        <dgm:presLayoutVars>
          <dgm:chMax val="7"/>
          <dgm:dir/>
          <dgm:animLvl val="lvl"/>
          <dgm:resizeHandles val="exact"/>
        </dgm:presLayoutVars>
      </dgm:prSet>
      <dgm:spPr/>
    </dgm:pt>
    <dgm:pt modelId="{A142C322-F802-4412-8810-B7D0266D81D3}" type="pres">
      <dgm:prSet presAssocID="{75849902-CAD6-4813-83F2-3A55B56E6614}" presName="circle1" presStyleLbl="node1" presStyleIdx="0" presStyleCnt="3" custLinFactNeighborX="-15447"/>
      <dgm:spPr/>
    </dgm:pt>
    <dgm:pt modelId="{2E58AEF9-BD1C-40CD-9CC7-15580F1182C2}" type="pres">
      <dgm:prSet presAssocID="{75849902-CAD6-4813-83F2-3A55B56E6614}" presName="space" presStyleCnt="0"/>
      <dgm:spPr/>
    </dgm:pt>
    <dgm:pt modelId="{BC297CD9-CF57-4E84-9FF0-E29DE6671745}" type="pres">
      <dgm:prSet presAssocID="{75849902-CAD6-4813-83F2-3A55B56E6614}" presName="rect1" presStyleLbl="alignAcc1" presStyleIdx="0" presStyleCnt="3" custLinFactNeighborX="-6468" custLinFactNeighborY="-2219"/>
      <dgm:spPr/>
    </dgm:pt>
    <dgm:pt modelId="{E9580A11-55E8-4C62-91CD-572F047B4E1F}" type="pres">
      <dgm:prSet presAssocID="{6D6B5CBA-9F86-423C-9F4A-F8316A1BC7E8}" presName="vertSpace2" presStyleLbl="node1" presStyleIdx="0" presStyleCnt="3"/>
      <dgm:spPr/>
    </dgm:pt>
    <dgm:pt modelId="{6E043BA7-EC12-415D-84FB-D623D7C252C9}" type="pres">
      <dgm:prSet presAssocID="{6D6B5CBA-9F86-423C-9F4A-F8316A1BC7E8}" presName="circle2" presStyleLbl="node1" presStyleIdx="1" presStyleCnt="3" custLinFactNeighborX="-23912"/>
      <dgm:spPr/>
    </dgm:pt>
    <dgm:pt modelId="{595095AB-128D-4D30-A967-269DD01A8987}" type="pres">
      <dgm:prSet presAssocID="{6D6B5CBA-9F86-423C-9F4A-F8316A1BC7E8}" presName="rect2" presStyleLbl="alignAcc1" presStyleIdx="1" presStyleCnt="3" custLinFactNeighborX="-6577"/>
      <dgm:spPr/>
    </dgm:pt>
    <dgm:pt modelId="{FAA8B688-8668-42CA-BC1F-4DE55F48EBA1}" type="pres">
      <dgm:prSet presAssocID="{BA2EDE8D-7849-48FF-A5B6-BAB6C41238E3}" presName="vertSpace3" presStyleLbl="node1" presStyleIdx="1" presStyleCnt="3"/>
      <dgm:spPr/>
    </dgm:pt>
    <dgm:pt modelId="{8A877156-0881-4DCD-BD23-13D2C00DC16D}" type="pres">
      <dgm:prSet presAssocID="{BA2EDE8D-7849-48FF-A5B6-BAB6C41238E3}" presName="circle3" presStyleLbl="node1" presStyleIdx="2" presStyleCnt="3" custLinFactNeighborX="-52850"/>
      <dgm:spPr/>
    </dgm:pt>
    <dgm:pt modelId="{3861BC21-1FCD-4D69-8F4F-9F08C3F9132E}" type="pres">
      <dgm:prSet presAssocID="{BA2EDE8D-7849-48FF-A5B6-BAB6C41238E3}" presName="rect3" presStyleLbl="alignAcc1" presStyleIdx="2" presStyleCnt="3" custLinFactNeighborX="-6600"/>
      <dgm:spPr/>
    </dgm:pt>
    <dgm:pt modelId="{85D585EB-114E-48CA-A060-C4263B27729B}" type="pres">
      <dgm:prSet presAssocID="{75849902-CAD6-4813-83F2-3A55B56E6614}" presName="rect1ParTx" presStyleLbl="alignAcc1" presStyleIdx="2" presStyleCnt="3">
        <dgm:presLayoutVars>
          <dgm:chMax val="1"/>
          <dgm:bulletEnabled val="1"/>
        </dgm:presLayoutVars>
      </dgm:prSet>
      <dgm:spPr/>
    </dgm:pt>
    <dgm:pt modelId="{264F6BC7-AAC8-4B07-8374-76D06C60BDEB}" type="pres">
      <dgm:prSet presAssocID="{75849902-CAD6-4813-83F2-3A55B56E6614}" presName="rect1ChTx" presStyleLbl="alignAcc1" presStyleIdx="2" presStyleCnt="3" custLinFactNeighborX="-7537" custLinFactNeighborY="-1008">
        <dgm:presLayoutVars>
          <dgm:bulletEnabled val="1"/>
        </dgm:presLayoutVars>
      </dgm:prSet>
      <dgm:spPr/>
    </dgm:pt>
    <dgm:pt modelId="{56A99034-FDBA-4EB0-B30E-C7ACDBCC3507}" type="pres">
      <dgm:prSet presAssocID="{6D6B5CBA-9F86-423C-9F4A-F8316A1BC7E8}" presName="rect2ParTx" presStyleLbl="alignAcc1" presStyleIdx="2" presStyleCnt="3">
        <dgm:presLayoutVars>
          <dgm:chMax val="1"/>
          <dgm:bulletEnabled val="1"/>
        </dgm:presLayoutVars>
      </dgm:prSet>
      <dgm:spPr/>
    </dgm:pt>
    <dgm:pt modelId="{70137CD8-780E-42E7-A156-DEA16A1E6C7E}" type="pres">
      <dgm:prSet presAssocID="{6D6B5CBA-9F86-423C-9F4A-F8316A1BC7E8}" presName="rect2ChTx" presStyleLbl="alignAcc1" presStyleIdx="2" presStyleCnt="3" custLinFactNeighborX="-7537" custLinFactNeighborY="-1008">
        <dgm:presLayoutVars>
          <dgm:bulletEnabled val="1"/>
        </dgm:presLayoutVars>
      </dgm:prSet>
      <dgm:spPr/>
    </dgm:pt>
    <dgm:pt modelId="{CB057F7E-E3A5-44D8-A00F-301E0F04A482}" type="pres">
      <dgm:prSet presAssocID="{BA2EDE8D-7849-48FF-A5B6-BAB6C41238E3}" presName="rect3ParTx" presStyleLbl="alignAcc1" presStyleIdx="2" presStyleCnt="3">
        <dgm:presLayoutVars>
          <dgm:chMax val="1"/>
          <dgm:bulletEnabled val="1"/>
        </dgm:presLayoutVars>
      </dgm:prSet>
      <dgm:spPr/>
    </dgm:pt>
    <dgm:pt modelId="{11B1A647-87CF-45A7-B4D9-28E46F9A610D}" type="pres">
      <dgm:prSet presAssocID="{BA2EDE8D-7849-48FF-A5B6-BAB6C41238E3}" presName="rect3ChTx" presStyleLbl="alignAcc1" presStyleIdx="2" presStyleCnt="3" custLinFactNeighborX="-7537" custLinFactNeighborY="-1008">
        <dgm:presLayoutVars>
          <dgm:bulletEnabled val="1"/>
        </dgm:presLayoutVars>
      </dgm:prSet>
      <dgm:spPr/>
    </dgm:pt>
  </dgm:ptLst>
  <dgm:cxnLst>
    <dgm:cxn modelId="{43203403-E9DB-4312-BB89-574629E7B845}" type="presOf" srcId="{44DEE1B0-3C8F-4CA8-B950-92321E76BD45}" destId="{45CABE94-49D1-4777-8E25-50EBB549B890}" srcOrd="0" destOrd="0" presId="urn:microsoft.com/office/officeart/2005/8/layout/target3"/>
    <dgm:cxn modelId="{47C9BE0E-D710-4DA6-9BB3-8E51B211E91D}" type="presOf" srcId="{BA2EDE8D-7849-48FF-A5B6-BAB6C41238E3}" destId="{CB057F7E-E3A5-44D8-A00F-301E0F04A482}" srcOrd="1" destOrd="0" presId="urn:microsoft.com/office/officeart/2005/8/layout/target3"/>
    <dgm:cxn modelId="{D3D98811-47B8-4B34-A161-083B1250E437}" type="presOf" srcId="{4822CD5A-95D7-4BEA-9F34-E745FCCEDBCD}" destId="{264F6BC7-AAC8-4B07-8374-76D06C60BDEB}" srcOrd="0" destOrd="0" presId="urn:microsoft.com/office/officeart/2005/8/layout/target3"/>
    <dgm:cxn modelId="{CAF78024-F29B-44D5-A439-76B32D3E0789}" type="presOf" srcId="{6D6B5CBA-9F86-423C-9F4A-F8316A1BC7E8}" destId="{595095AB-128D-4D30-A967-269DD01A8987}" srcOrd="0" destOrd="0" presId="urn:microsoft.com/office/officeart/2005/8/layout/target3"/>
    <dgm:cxn modelId="{A9CB3961-E361-48FE-B5E2-09383F3E904B}" type="presOf" srcId="{6D6B5CBA-9F86-423C-9F4A-F8316A1BC7E8}" destId="{56A99034-FDBA-4EB0-B30E-C7ACDBCC3507}" srcOrd="1" destOrd="0" presId="urn:microsoft.com/office/officeart/2005/8/layout/target3"/>
    <dgm:cxn modelId="{F7E1D744-CC71-4982-9795-F163A7D02C0C}" srcId="{75849902-CAD6-4813-83F2-3A55B56E6614}" destId="{4822CD5A-95D7-4BEA-9F34-E745FCCEDBCD}" srcOrd="0" destOrd="0" parTransId="{169BCDCD-C9F4-4E05-BAFD-D717E3B7A9F2}" sibTransId="{D51AF1D5-37CD-450D-A13E-26BC5933592C}"/>
    <dgm:cxn modelId="{BB43076D-6575-42C5-A3FF-D815FC69546B}" srcId="{44DEE1B0-3C8F-4CA8-B950-92321E76BD45}" destId="{75849902-CAD6-4813-83F2-3A55B56E6614}" srcOrd="0" destOrd="0" parTransId="{D438CD7D-1967-4848-BEAA-519A3355E42E}" sibTransId="{1826CD94-6AF9-4DB5-8099-0B8E858B4FE2}"/>
    <dgm:cxn modelId="{1282768C-A51A-453F-ABEA-B7C234CFBB6C}" srcId="{BA2EDE8D-7849-48FF-A5B6-BAB6C41238E3}" destId="{E222BD11-0D1F-474B-8663-44794F140AB9}" srcOrd="0" destOrd="0" parTransId="{55F694D5-01CF-4268-A2DF-2F303821CC3C}" sibTransId="{9C928BD5-405E-42EF-8E55-41732B1009D6}"/>
    <dgm:cxn modelId="{D785F98D-F3BB-4D53-970F-0E6EFA267795}" type="presOf" srcId="{4E90C71E-BBA7-4242-9DB5-88B03B7CF236}" destId="{70137CD8-780E-42E7-A156-DEA16A1E6C7E}" srcOrd="0" destOrd="0" presId="urn:microsoft.com/office/officeart/2005/8/layout/target3"/>
    <dgm:cxn modelId="{AAA08698-3FC9-4F5B-9545-391FFEBAC2BD}" type="presOf" srcId="{75849902-CAD6-4813-83F2-3A55B56E6614}" destId="{BC297CD9-CF57-4E84-9FF0-E29DE6671745}" srcOrd="0" destOrd="0" presId="urn:microsoft.com/office/officeart/2005/8/layout/target3"/>
    <dgm:cxn modelId="{16FB08A3-2460-40E0-9D49-0C184C7BF732}" type="presOf" srcId="{BA2EDE8D-7849-48FF-A5B6-BAB6C41238E3}" destId="{3861BC21-1FCD-4D69-8F4F-9F08C3F9132E}" srcOrd="0" destOrd="0" presId="urn:microsoft.com/office/officeart/2005/8/layout/target3"/>
    <dgm:cxn modelId="{04EA94AA-1698-480D-89EF-31024DC914BF}" type="presOf" srcId="{E222BD11-0D1F-474B-8663-44794F140AB9}" destId="{11B1A647-87CF-45A7-B4D9-28E46F9A610D}" srcOrd="0" destOrd="0" presId="urn:microsoft.com/office/officeart/2005/8/layout/target3"/>
    <dgm:cxn modelId="{1C6FA3D6-AEC0-4CF8-93DA-50788EB21B53}" type="presOf" srcId="{75849902-CAD6-4813-83F2-3A55B56E6614}" destId="{85D585EB-114E-48CA-A060-C4263B27729B}" srcOrd="1" destOrd="0" presId="urn:microsoft.com/office/officeart/2005/8/layout/target3"/>
    <dgm:cxn modelId="{2E8698D8-8523-42DB-BE01-673DF3D973AE}" srcId="{44DEE1B0-3C8F-4CA8-B950-92321E76BD45}" destId="{6D6B5CBA-9F86-423C-9F4A-F8316A1BC7E8}" srcOrd="1" destOrd="0" parTransId="{5BA9F06B-3C35-4520-AE0A-CBF85914FD85}" sibTransId="{C34D65E4-EBE8-40A7-A807-9733BD984787}"/>
    <dgm:cxn modelId="{2523E4E0-525F-4FB6-81F4-D30F96967748}" srcId="{6D6B5CBA-9F86-423C-9F4A-F8316A1BC7E8}" destId="{4E90C71E-BBA7-4242-9DB5-88B03B7CF236}" srcOrd="0" destOrd="0" parTransId="{6068D5C1-B5F7-4EBB-BB18-BB250AC97ADE}" sibTransId="{20EE9D30-9BBF-4173-9178-89C135A44386}"/>
    <dgm:cxn modelId="{826106F9-7153-43CB-97D2-56DC2BF2BD4E}" srcId="{44DEE1B0-3C8F-4CA8-B950-92321E76BD45}" destId="{BA2EDE8D-7849-48FF-A5B6-BAB6C41238E3}" srcOrd="2" destOrd="0" parTransId="{5C7AC508-05E1-46C1-B993-1644016E0010}" sibTransId="{28092110-41B2-4E11-8471-704270EB8584}"/>
    <dgm:cxn modelId="{B9D69A92-F51E-4F5A-B6C3-45B981C0F7E3}" type="presParOf" srcId="{45CABE94-49D1-4777-8E25-50EBB549B890}" destId="{A142C322-F802-4412-8810-B7D0266D81D3}" srcOrd="0" destOrd="0" presId="urn:microsoft.com/office/officeart/2005/8/layout/target3"/>
    <dgm:cxn modelId="{13768027-D8B2-43F6-8B30-8801A66D8DA4}" type="presParOf" srcId="{45CABE94-49D1-4777-8E25-50EBB549B890}" destId="{2E58AEF9-BD1C-40CD-9CC7-15580F1182C2}" srcOrd="1" destOrd="0" presId="urn:microsoft.com/office/officeart/2005/8/layout/target3"/>
    <dgm:cxn modelId="{3C6CB019-8CA1-448B-BC06-231CFF2FADC4}" type="presParOf" srcId="{45CABE94-49D1-4777-8E25-50EBB549B890}" destId="{BC297CD9-CF57-4E84-9FF0-E29DE6671745}" srcOrd="2" destOrd="0" presId="urn:microsoft.com/office/officeart/2005/8/layout/target3"/>
    <dgm:cxn modelId="{A7C25113-4A68-45BA-9E4A-8CC9670DAC19}" type="presParOf" srcId="{45CABE94-49D1-4777-8E25-50EBB549B890}" destId="{E9580A11-55E8-4C62-91CD-572F047B4E1F}" srcOrd="3" destOrd="0" presId="urn:microsoft.com/office/officeart/2005/8/layout/target3"/>
    <dgm:cxn modelId="{ACB819AB-4590-4004-8B8F-E76DE7AFCF90}" type="presParOf" srcId="{45CABE94-49D1-4777-8E25-50EBB549B890}" destId="{6E043BA7-EC12-415D-84FB-D623D7C252C9}" srcOrd="4" destOrd="0" presId="urn:microsoft.com/office/officeart/2005/8/layout/target3"/>
    <dgm:cxn modelId="{B4EE45E0-5086-4E99-B3E9-1A449EF1F29C}" type="presParOf" srcId="{45CABE94-49D1-4777-8E25-50EBB549B890}" destId="{595095AB-128D-4D30-A967-269DD01A8987}" srcOrd="5" destOrd="0" presId="urn:microsoft.com/office/officeart/2005/8/layout/target3"/>
    <dgm:cxn modelId="{EF01F10B-E613-48CC-80BC-1E41DF03000D}" type="presParOf" srcId="{45CABE94-49D1-4777-8E25-50EBB549B890}" destId="{FAA8B688-8668-42CA-BC1F-4DE55F48EBA1}" srcOrd="6" destOrd="0" presId="urn:microsoft.com/office/officeart/2005/8/layout/target3"/>
    <dgm:cxn modelId="{E79C5AA4-2B21-4B50-84D8-25B5089ACABB}" type="presParOf" srcId="{45CABE94-49D1-4777-8E25-50EBB549B890}" destId="{8A877156-0881-4DCD-BD23-13D2C00DC16D}" srcOrd="7" destOrd="0" presId="urn:microsoft.com/office/officeart/2005/8/layout/target3"/>
    <dgm:cxn modelId="{192D022B-93BB-4B2C-AD02-E4542A490FA3}" type="presParOf" srcId="{45CABE94-49D1-4777-8E25-50EBB549B890}" destId="{3861BC21-1FCD-4D69-8F4F-9F08C3F9132E}" srcOrd="8" destOrd="0" presId="urn:microsoft.com/office/officeart/2005/8/layout/target3"/>
    <dgm:cxn modelId="{04EDB225-2FB5-4377-BE06-1D1336A1F4D5}" type="presParOf" srcId="{45CABE94-49D1-4777-8E25-50EBB549B890}" destId="{85D585EB-114E-48CA-A060-C4263B27729B}" srcOrd="9" destOrd="0" presId="urn:microsoft.com/office/officeart/2005/8/layout/target3"/>
    <dgm:cxn modelId="{5C2C9D63-E641-4DA6-97EF-0CCEFC705FCE}" type="presParOf" srcId="{45CABE94-49D1-4777-8E25-50EBB549B890}" destId="{264F6BC7-AAC8-4B07-8374-76D06C60BDEB}" srcOrd="10" destOrd="0" presId="urn:microsoft.com/office/officeart/2005/8/layout/target3"/>
    <dgm:cxn modelId="{A6A5A4F1-17CD-4C12-8D27-11EC4492E564}" type="presParOf" srcId="{45CABE94-49D1-4777-8E25-50EBB549B890}" destId="{56A99034-FDBA-4EB0-B30E-C7ACDBCC3507}" srcOrd="11" destOrd="0" presId="urn:microsoft.com/office/officeart/2005/8/layout/target3"/>
    <dgm:cxn modelId="{D999AD71-6807-4ED8-9F04-A35D972E1C4D}" type="presParOf" srcId="{45CABE94-49D1-4777-8E25-50EBB549B890}" destId="{70137CD8-780E-42E7-A156-DEA16A1E6C7E}" srcOrd="12" destOrd="0" presId="urn:microsoft.com/office/officeart/2005/8/layout/target3"/>
    <dgm:cxn modelId="{336BF76A-9D02-4638-8C32-D764961E61FB}" type="presParOf" srcId="{45CABE94-49D1-4777-8E25-50EBB549B890}" destId="{CB057F7E-E3A5-44D8-A00F-301E0F04A482}" srcOrd="13" destOrd="0" presId="urn:microsoft.com/office/officeart/2005/8/layout/target3"/>
    <dgm:cxn modelId="{4ECCE20B-4F20-48BD-ACBB-BA88AE93D78A}" type="presParOf" srcId="{45CABE94-49D1-4777-8E25-50EBB549B890}" destId="{11B1A647-87CF-45A7-B4D9-28E46F9A610D}"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CAFC4A-1444-4620-B32F-B36CFAD6F0FC}" type="doc">
      <dgm:prSet loTypeId="urn:microsoft.com/office/officeart/2005/8/layout/process5" loCatId="process" qsTypeId="urn:microsoft.com/office/officeart/2005/8/quickstyle/simple1" qsCatId="simple" csTypeId="urn:microsoft.com/office/officeart/2005/8/colors/colorful2" csCatId="colorful" phldr="1"/>
      <dgm:spPr/>
    </dgm:pt>
    <dgm:pt modelId="{3E70B370-C11D-4D5E-AFE7-1DC1BA210957}">
      <dgm:prSet phldrT="[Text]"/>
      <dgm:spPr/>
      <dgm:t>
        <a:bodyPr/>
        <a:lstStyle/>
        <a:p>
          <a:r>
            <a:rPr lang="en-US" dirty="0"/>
            <a:t>Go to our </a:t>
          </a:r>
          <a:r>
            <a:rPr lang="en-US" dirty="0">
              <a:hlinkClick xmlns:r="http://schemas.openxmlformats.org/officeDocument/2006/relationships" r:id="rId1"/>
            </a:rPr>
            <a:t>map</a:t>
          </a:r>
          <a:endParaRPr lang="en-US" dirty="0"/>
        </a:p>
      </dgm:t>
    </dgm:pt>
    <dgm:pt modelId="{A4289CCF-06E7-4A7D-A46E-C3A25FBF1B41}" type="parTrans" cxnId="{88251616-3196-4932-B74F-9A2725C18C05}">
      <dgm:prSet/>
      <dgm:spPr/>
      <dgm:t>
        <a:bodyPr/>
        <a:lstStyle/>
        <a:p>
          <a:endParaRPr lang="en-US"/>
        </a:p>
      </dgm:t>
    </dgm:pt>
    <dgm:pt modelId="{CF57F6B7-84AA-412C-87AB-3163385B3B0B}" type="sibTrans" cxnId="{88251616-3196-4932-B74F-9A2725C18C05}">
      <dgm:prSet/>
      <dgm:spPr/>
      <dgm:t>
        <a:bodyPr/>
        <a:lstStyle/>
        <a:p>
          <a:endParaRPr lang="en-US"/>
        </a:p>
      </dgm:t>
    </dgm:pt>
    <dgm:pt modelId="{B3A1E542-7400-4021-A267-6016EA6B5FA1}">
      <dgm:prSet phldrT="[Text]"/>
      <dgm:spPr/>
      <dgm:t>
        <a:bodyPr/>
        <a:lstStyle/>
        <a:p>
          <a:r>
            <a:rPr lang="en-US" dirty="0"/>
            <a:t>Enter your address in the search bar</a:t>
          </a:r>
        </a:p>
      </dgm:t>
    </dgm:pt>
    <dgm:pt modelId="{82720CB0-9742-48CA-96E8-C4541983768F}" type="parTrans" cxnId="{24811B50-2043-4CF7-83D0-49B27EDE87D0}">
      <dgm:prSet/>
      <dgm:spPr/>
      <dgm:t>
        <a:bodyPr/>
        <a:lstStyle/>
        <a:p>
          <a:endParaRPr lang="en-US"/>
        </a:p>
      </dgm:t>
    </dgm:pt>
    <dgm:pt modelId="{340B60A9-504D-429D-ABE0-6746DB5BE4A2}" type="sibTrans" cxnId="{24811B50-2043-4CF7-83D0-49B27EDE87D0}">
      <dgm:prSet/>
      <dgm:spPr/>
      <dgm:t>
        <a:bodyPr/>
        <a:lstStyle/>
        <a:p>
          <a:endParaRPr lang="en-US"/>
        </a:p>
      </dgm:t>
    </dgm:pt>
    <dgm:pt modelId="{90E98F2B-164F-45E4-AB74-3E24295D5691}">
      <dgm:prSet phldrT="[Text]"/>
      <dgm:spPr/>
      <dgm:t>
        <a:bodyPr/>
        <a:lstStyle/>
        <a:p>
          <a:r>
            <a:rPr lang="en-US" dirty="0"/>
            <a:t>Zoom in until you see the dot over your location</a:t>
          </a:r>
        </a:p>
      </dgm:t>
    </dgm:pt>
    <dgm:pt modelId="{EEB68440-1060-408E-96A5-BFC0FAD21073}" type="parTrans" cxnId="{7C2895ED-9EF2-49B9-815D-72E8EA764CD5}">
      <dgm:prSet/>
      <dgm:spPr/>
      <dgm:t>
        <a:bodyPr/>
        <a:lstStyle/>
        <a:p>
          <a:endParaRPr lang="en-US"/>
        </a:p>
      </dgm:t>
    </dgm:pt>
    <dgm:pt modelId="{3F304F9D-B00F-4F60-84EE-7DA1669BC004}" type="sibTrans" cxnId="{7C2895ED-9EF2-49B9-815D-72E8EA764CD5}">
      <dgm:prSet/>
      <dgm:spPr/>
      <dgm:t>
        <a:bodyPr/>
        <a:lstStyle/>
        <a:p>
          <a:endParaRPr lang="en-US"/>
        </a:p>
      </dgm:t>
    </dgm:pt>
    <dgm:pt modelId="{DAA74F47-9806-44EA-977E-0F0BC5CF962B}">
      <dgm:prSet phldrT="[Text]"/>
      <dgm:spPr/>
      <dgm:t>
        <a:bodyPr/>
        <a:lstStyle/>
        <a:p>
          <a:r>
            <a:rPr lang="en-US" dirty="0">
              <a:solidFill>
                <a:schemeClr val="bg1"/>
              </a:solidFill>
            </a:rPr>
            <a:t>Right click on your dot and verify information</a:t>
          </a:r>
        </a:p>
      </dgm:t>
    </dgm:pt>
    <dgm:pt modelId="{C861524E-EA0F-42F3-9710-008859CE0598}" type="parTrans" cxnId="{45EFB73F-1AB9-401C-A736-3051BFE3C84C}">
      <dgm:prSet/>
      <dgm:spPr/>
      <dgm:t>
        <a:bodyPr/>
        <a:lstStyle/>
        <a:p>
          <a:endParaRPr lang="en-US"/>
        </a:p>
      </dgm:t>
    </dgm:pt>
    <dgm:pt modelId="{D5445EF0-B518-44A9-AFCF-7A6D298CB1F0}" type="sibTrans" cxnId="{45EFB73F-1AB9-401C-A736-3051BFE3C84C}">
      <dgm:prSet/>
      <dgm:spPr/>
      <dgm:t>
        <a:bodyPr/>
        <a:lstStyle/>
        <a:p>
          <a:endParaRPr lang="en-US"/>
        </a:p>
      </dgm:t>
    </dgm:pt>
    <dgm:pt modelId="{87527498-34E8-486E-A297-6349D98DEFA0}" type="pres">
      <dgm:prSet presAssocID="{DDCAFC4A-1444-4620-B32F-B36CFAD6F0FC}" presName="diagram" presStyleCnt="0">
        <dgm:presLayoutVars>
          <dgm:dir/>
          <dgm:resizeHandles val="exact"/>
        </dgm:presLayoutVars>
      </dgm:prSet>
      <dgm:spPr/>
    </dgm:pt>
    <dgm:pt modelId="{7E767527-C863-43D9-9CD8-02351390AD3D}" type="pres">
      <dgm:prSet presAssocID="{3E70B370-C11D-4D5E-AFE7-1DC1BA210957}" presName="node" presStyleLbl="node1" presStyleIdx="0" presStyleCnt="4">
        <dgm:presLayoutVars>
          <dgm:bulletEnabled val="1"/>
        </dgm:presLayoutVars>
      </dgm:prSet>
      <dgm:spPr/>
    </dgm:pt>
    <dgm:pt modelId="{186C6351-045C-45EA-9305-F8D8E4A821EA}" type="pres">
      <dgm:prSet presAssocID="{CF57F6B7-84AA-412C-87AB-3163385B3B0B}" presName="sibTrans" presStyleLbl="sibTrans2D1" presStyleIdx="0" presStyleCnt="3"/>
      <dgm:spPr/>
    </dgm:pt>
    <dgm:pt modelId="{3580A9FC-D28B-40BF-B163-41119756345A}" type="pres">
      <dgm:prSet presAssocID="{CF57F6B7-84AA-412C-87AB-3163385B3B0B}" presName="connectorText" presStyleLbl="sibTrans2D1" presStyleIdx="0" presStyleCnt="3"/>
      <dgm:spPr/>
    </dgm:pt>
    <dgm:pt modelId="{734E5341-B337-431D-9FAB-1F39FB052995}" type="pres">
      <dgm:prSet presAssocID="{B3A1E542-7400-4021-A267-6016EA6B5FA1}" presName="node" presStyleLbl="node1" presStyleIdx="1" presStyleCnt="4">
        <dgm:presLayoutVars>
          <dgm:bulletEnabled val="1"/>
        </dgm:presLayoutVars>
      </dgm:prSet>
      <dgm:spPr/>
    </dgm:pt>
    <dgm:pt modelId="{3B928C29-6FAF-4F84-8E5F-D5DDEADE688C}" type="pres">
      <dgm:prSet presAssocID="{340B60A9-504D-429D-ABE0-6746DB5BE4A2}" presName="sibTrans" presStyleLbl="sibTrans2D1" presStyleIdx="1" presStyleCnt="3"/>
      <dgm:spPr/>
    </dgm:pt>
    <dgm:pt modelId="{F8D152B8-2B52-4FBD-BD4E-45103DA94D25}" type="pres">
      <dgm:prSet presAssocID="{340B60A9-504D-429D-ABE0-6746DB5BE4A2}" presName="connectorText" presStyleLbl="sibTrans2D1" presStyleIdx="1" presStyleCnt="3"/>
      <dgm:spPr/>
    </dgm:pt>
    <dgm:pt modelId="{C2119D7E-3B2D-4F20-9BD6-C78AE3AB2718}" type="pres">
      <dgm:prSet presAssocID="{90E98F2B-164F-45E4-AB74-3E24295D5691}" presName="node" presStyleLbl="node1" presStyleIdx="2" presStyleCnt="4">
        <dgm:presLayoutVars>
          <dgm:bulletEnabled val="1"/>
        </dgm:presLayoutVars>
      </dgm:prSet>
      <dgm:spPr/>
    </dgm:pt>
    <dgm:pt modelId="{536EC5AB-5333-4347-800E-89B5B9164171}" type="pres">
      <dgm:prSet presAssocID="{3F304F9D-B00F-4F60-84EE-7DA1669BC004}" presName="sibTrans" presStyleLbl="sibTrans2D1" presStyleIdx="2" presStyleCnt="3"/>
      <dgm:spPr/>
    </dgm:pt>
    <dgm:pt modelId="{5B78A5CD-0724-4703-8336-BB6A7822E561}" type="pres">
      <dgm:prSet presAssocID="{3F304F9D-B00F-4F60-84EE-7DA1669BC004}" presName="connectorText" presStyleLbl="sibTrans2D1" presStyleIdx="2" presStyleCnt="3"/>
      <dgm:spPr/>
    </dgm:pt>
    <dgm:pt modelId="{E1141B8D-107E-43E5-8C27-EDE531381E85}" type="pres">
      <dgm:prSet presAssocID="{DAA74F47-9806-44EA-977E-0F0BC5CF962B}" presName="node" presStyleLbl="node1" presStyleIdx="3" presStyleCnt="4">
        <dgm:presLayoutVars>
          <dgm:bulletEnabled val="1"/>
        </dgm:presLayoutVars>
      </dgm:prSet>
      <dgm:spPr/>
    </dgm:pt>
  </dgm:ptLst>
  <dgm:cxnLst>
    <dgm:cxn modelId="{88251616-3196-4932-B74F-9A2725C18C05}" srcId="{DDCAFC4A-1444-4620-B32F-B36CFAD6F0FC}" destId="{3E70B370-C11D-4D5E-AFE7-1DC1BA210957}" srcOrd="0" destOrd="0" parTransId="{A4289CCF-06E7-4A7D-A46E-C3A25FBF1B41}" sibTransId="{CF57F6B7-84AA-412C-87AB-3163385B3B0B}"/>
    <dgm:cxn modelId="{86F76D21-6F03-4F00-8832-2473E2EF1EA1}" type="presOf" srcId="{B3A1E542-7400-4021-A267-6016EA6B5FA1}" destId="{734E5341-B337-431D-9FAB-1F39FB052995}" srcOrd="0" destOrd="0" presId="urn:microsoft.com/office/officeart/2005/8/layout/process5"/>
    <dgm:cxn modelId="{45EFB73F-1AB9-401C-A736-3051BFE3C84C}" srcId="{DDCAFC4A-1444-4620-B32F-B36CFAD6F0FC}" destId="{DAA74F47-9806-44EA-977E-0F0BC5CF962B}" srcOrd="3" destOrd="0" parTransId="{C861524E-EA0F-42F3-9710-008859CE0598}" sibTransId="{D5445EF0-B518-44A9-AFCF-7A6D298CB1F0}"/>
    <dgm:cxn modelId="{70A1F147-93ED-4733-B950-081A25597B91}" type="presOf" srcId="{3F304F9D-B00F-4F60-84EE-7DA1669BC004}" destId="{536EC5AB-5333-4347-800E-89B5B9164171}" srcOrd="0" destOrd="0" presId="urn:microsoft.com/office/officeart/2005/8/layout/process5"/>
    <dgm:cxn modelId="{29F2974C-5656-4DAC-8984-24754DD95E7D}" type="presOf" srcId="{3E70B370-C11D-4D5E-AFE7-1DC1BA210957}" destId="{7E767527-C863-43D9-9CD8-02351390AD3D}" srcOrd="0" destOrd="0" presId="urn:microsoft.com/office/officeart/2005/8/layout/process5"/>
    <dgm:cxn modelId="{231E364F-9F68-4E07-8907-0BCF725D6937}" type="presOf" srcId="{340B60A9-504D-429D-ABE0-6746DB5BE4A2}" destId="{3B928C29-6FAF-4F84-8E5F-D5DDEADE688C}" srcOrd="0" destOrd="0" presId="urn:microsoft.com/office/officeart/2005/8/layout/process5"/>
    <dgm:cxn modelId="{24811B50-2043-4CF7-83D0-49B27EDE87D0}" srcId="{DDCAFC4A-1444-4620-B32F-B36CFAD6F0FC}" destId="{B3A1E542-7400-4021-A267-6016EA6B5FA1}" srcOrd="1" destOrd="0" parTransId="{82720CB0-9742-48CA-96E8-C4541983768F}" sibTransId="{340B60A9-504D-429D-ABE0-6746DB5BE4A2}"/>
    <dgm:cxn modelId="{C75CED50-5D10-4F66-A1A3-BF5FD395DA60}" type="presOf" srcId="{CF57F6B7-84AA-412C-87AB-3163385B3B0B}" destId="{3580A9FC-D28B-40BF-B163-41119756345A}" srcOrd="1" destOrd="0" presId="urn:microsoft.com/office/officeart/2005/8/layout/process5"/>
    <dgm:cxn modelId="{1746C973-D5D3-48A9-AA4F-89D345976F5D}" type="presOf" srcId="{3F304F9D-B00F-4F60-84EE-7DA1669BC004}" destId="{5B78A5CD-0724-4703-8336-BB6A7822E561}" srcOrd="1" destOrd="0" presId="urn:microsoft.com/office/officeart/2005/8/layout/process5"/>
    <dgm:cxn modelId="{E979D87D-DD00-47B8-A817-348C404877ED}" type="presOf" srcId="{340B60A9-504D-429D-ABE0-6746DB5BE4A2}" destId="{F8D152B8-2B52-4FBD-BD4E-45103DA94D25}" srcOrd="1" destOrd="0" presId="urn:microsoft.com/office/officeart/2005/8/layout/process5"/>
    <dgm:cxn modelId="{F628E58F-89CC-47D8-89FD-A171661582B1}" type="presOf" srcId="{CF57F6B7-84AA-412C-87AB-3163385B3B0B}" destId="{186C6351-045C-45EA-9305-F8D8E4A821EA}" srcOrd="0" destOrd="0" presId="urn:microsoft.com/office/officeart/2005/8/layout/process5"/>
    <dgm:cxn modelId="{1C249493-A16F-4DB3-A67A-6BE60349CA03}" type="presOf" srcId="{DDCAFC4A-1444-4620-B32F-B36CFAD6F0FC}" destId="{87527498-34E8-486E-A297-6349D98DEFA0}" srcOrd="0" destOrd="0" presId="urn:microsoft.com/office/officeart/2005/8/layout/process5"/>
    <dgm:cxn modelId="{A4CBE596-B253-41E3-B80C-DEF9D7F4F90A}" type="presOf" srcId="{DAA74F47-9806-44EA-977E-0F0BC5CF962B}" destId="{E1141B8D-107E-43E5-8C27-EDE531381E85}" srcOrd="0" destOrd="0" presId="urn:microsoft.com/office/officeart/2005/8/layout/process5"/>
    <dgm:cxn modelId="{0D9DDFAD-F55D-4D0E-8D29-CE3031935549}" type="presOf" srcId="{90E98F2B-164F-45E4-AB74-3E24295D5691}" destId="{C2119D7E-3B2D-4F20-9BD6-C78AE3AB2718}" srcOrd="0" destOrd="0" presId="urn:microsoft.com/office/officeart/2005/8/layout/process5"/>
    <dgm:cxn modelId="{7C2895ED-9EF2-49B9-815D-72E8EA764CD5}" srcId="{DDCAFC4A-1444-4620-B32F-B36CFAD6F0FC}" destId="{90E98F2B-164F-45E4-AB74-3E24295D5691}" srcOrd="2" destOrd="0" parTransId="{EEB68440-1060-408E-96A5-BFC0FAD21073}" sibTransId="{3F304F9D-B00F-4F60-84EE-7DA1669BC004}"/>
    <dgm:cxn modelId="{02CF3E22-5812-4F95-B68A-88EF72E37FB3}" type="presParOf" srcId="{87527498-34E8-486E-A297-6349D98DEFA0}" destId="{7E767527-C863-43D9-9CD8-02351390AD3D}" srcOrd="0" destOrd="0" presId="urn:microsoft.com/office/officeart/2005/8/layout/process5"/>
    <dgm:cxn modelId="{10D79AB2-94F1-4259-9D3C-C1084DA09C61}" type="presParOf" srcId="{87527498-34E8-486E-A297-6349D98DEFA0}" destId="{186C6351-045C-45EA-9305-F8D8E4A821EA}" srcOrd="1" destOrd="0" presId="urn:microsoft.com/office/officeart/2005/8/layout/process5"/>
    <dgm:cxn modelId="{8D858751-C43A-49A2-ABB4-23153903CF4C}" type="presParOf" srcId="{186C6351-045C-45EA-9305-F8D8E4A821EA}" destId="{3580A9FC-D28B-40BF-B163-41119756345A}" srcOrd="0" destOrd="0" presId="urn:microsoft.com/office/officeart/2005/8/layout/process5"/>
    <dgm:cxn modelId="{982FAF9D-8915-4C20-8AAC-02A056AD1400}" type="presParOf" srcId="{87527498-34E8-486E-A297-6349D98DEFA0}" destId="{734E5341-B337-431D-9FAB-1F39FB052995}" srcOrd="2" destOrd="0" presId="urn:microsoft.com/office/officeart/2005/8/layout/process5"/>
    <dgm:cxn modelId="{EFF050A9-2CCE-44F6-9047-DB2083B740D2}" type="presParOf" srcId="{87527498-34E8-486E-A297-6349D98DEFA0}" destId="{3B928C29-6FAF-4F84-8E5F-D5DDEADE688C}" srcOrd="3" destOrd="0" presId="urn:microsoft.com/office/officeart/2005/8/layout/process5"/>
    <dgm:cxn modelId="{EDD7F005-A820-42C9-BC40-EFF797FB927E}" type="presParOf" srcId="{3B928C29-6FAF-4F84-8E5F-D5DDEADE688C}" destId="{F8D152B8-2B52-4FBD-BD4E-45103DA94D25}" srcOrd="0" destOrd="0" presId="urn:microsoft.com/office/officeart/2005/8/layout/process5"/>
    <dgm:cxn modelId="{A0DAA375-26BE-4750-82EB-A7273603F8CF}" type="presParOf" srcId="{87527498-34E8-486E-A297-6349D98DEFA0}" destId="{C2119D7E-3B2D-4F20-9BD6-C78AE3AB2718}" srcOrd="4" destOrd="0" presId="urn:microsoft.com/office/officeart/2005/8/layout/process5"/>
    <dgm:cxn modelId="{0D5889E5-8AAC-4D7B-94D0-DBB15B84BFBA}" type="presParOf" srcId="{87527498-34E8-486E-A297-6349D98DEFA0}" destId="{536EC5AB-5333-4347-800E-89B5B9164171}" srcOrd="5" destOrd="0" presId="urn:microsoft.com/office/officeart/2005/8/layout/process5"/>
    <dgm:cxn modelId="{F22CDE6A-182A-4559-90B8-8559C6B53C8A}" type="presParOf" srcId="{536EC5AB-5333-4347-800E-89B5B9164171}" destId="{5B78A5CD-0724-4703-8336-BB6A7822E561}" srcOrd="0" destOrd="0" presId="urn:microsoft.com/office/officeart/2005/8/layout/process5"/>
    <dgm:cxn modelId="{CABD82D0-4B8D-4193-8ADA-2A6749A76A0A}" type="presParOf" srcId="{87527498-34E8-486E-A297-6349D98DEFA0}" destId="{E1141B8D-107E-43E5-8C27-EDE531381E85}"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AD132-5073-408C-91E4-0DA3EFA1537D}">
      <dsp:nvSpPr>
        <dsp:cNvPr id="0" name=""/>
        <dsp:cNvSpPr/>
      </dsp:nvSpPr>
      <dsp:spPr>
        <a:xfrm>
          <a:off x="805675" y="0"/>
          <a:ext cx="9130985" cy="519694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A1117D-42CB-4BD9-8395-4455640E5B81}">
      <dsp:nvSpPr>
        <dsp:cNvPr id="0" name=""/>
        <dsp:cNvSpPr/>
      </dsp:nvSpPr>
      <dsp:spPr>
        <a:xfrm>
          <a:off x="131" y="1559084"/>
          <a:ext cx="1572010" cy="20787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accent3"/>
              </a:solidFill>
              <a:latin typeface="Roboto" panose="02000000000000000000" pitchFamily="2" charset="0"/>
              <a:ea typeface="Roboto" panose="02000000000000000000" pitchFamily="2" charset="0"/>
            </a:rPr>
            <a:t>5 – Year Plan</a:t>
          </a:r>
        </a:p>
        <a:p>
          <a:pPr marL="0" lvl="0" indent="0" algn="ctr" defTabSz="800100">
            <a:lnSpc>
              <a:spcPct val="90000"/>
            </a:lnSpc>
            <a:spcBef>
              <a:spcPct val="0"/>
            </a:spcBef>
            <a:spcAft>
              <a:spcPts val="1200"/>
            </a:spcAft>
            <a:buNone/>
          </a:pPr>
          <a:br>
            <a:rPr lang="en-US" sz="1600" kern="1200" dirty="0">
              <a:latin typeface="Roboto" panose="02000000000000000000" pitchFamily="2" charset="0"/>
              <a:ea typeface="Roboto" panose="02000000000000000000" pitchFamily="2" charset="0"/>
            </a:rPr>
          </a:br>
          <a:r>
            <a:rPr lang="en-US" sz="1600" kern="1200" dirty="0">
              <a:latin typeface="Roboto" panose="02000000000000000000" pitchFamily="2" charset="0"/>
              <a:ea typeface="Roboto" panose="02000000000000000000" pitchFamily="2" charset="0"/>
            </a:rPr>
            <a:t>Approved</a:t>
          </a:r>
        </a:p>
      </dsp:txBody>
      <dsp:txXfrm>
        <a:off x="76870" y="1635823"/>
        <a:ext cx="1418532" cy="1925301"/>
      </dsp:txXfrm>
    </dsp:sp>
    <dsp:sp modelId="{ED4829AE-D64F-4746-8915-F2543E715E55}">
      <dsp:nvSpPr>
        <dsp:cNvPr id="0" name=""/>
        <dsp:cNvSpPr/>
      </dsp:nvSpPr>
      <dsp:spPr>
        <a:xfrm>
          <a:off x="1834143" y="1559084"/>
          <a:ext cx="1572010" cy="20787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622300">
            <a:lnSpc>
              <a:spcPct val="90000"/>
            </a:lnSpc>
            <a:spcBef>
              <a:spcPct val="0"/>
            </a:spcBef>
            <a:spcAft>
              <a:spcPts val="0"/>
            </a:spcAft>
            <a:buNone/>
          </a:pPr>
          <a:r>
            <a:rPr lang="en-US" sz="1800" b="1" kern="1200" dirty="0">
              <a:solidFill>
                <a:schemeClr val="accent3"/>
              </a:solidFill>
              <a:latin typeface="Roboto" panose="02000000000000000000" pitchFamily="2" charset="0"/>
              <a:ea typeface="Roboto" panose="02000000000000000000" pitchFamily="2" charset="0"/>
            </a:rPr>
            <a:t>Initial Proposal Volume 1</a:t>
          </a:r>
        </a:p>
        <a:p>
          <a:pPr marL="0" lvl="0" indent="0" algn="ctr" defTabSz="622300">
            <a:lnSpc>
              <a:spcPct val="90000"/>
            </a:lnSpc>
            <a:spcBef>
              <a:spcPct val="0"/>
            </a:spcBef>
            <a:spcAft>
              <a:spcPts val="0"/>
            </a:spcAft>
            <a:buNone/>
          </a:pPr>
          <a:br>
            <a:rPr lang="en-US" sz="1600" kern="1200" dirty="0">
              <a:solidFill>
                <a:prstClr val="white"/>
              </a:solidFill>
              <a:latin typeface="Roboto" panose="02000000000000000000" pitchFamily="2" charset="0"/>
              <a:ea typeface="Roboto" panose="02000000000000000000" pitchFamily="2" charset="0"/>
              <a:cs typeface="+mn-cs"/>
            </a:rPr>
          </a:br>
          <a:r>
            <a:rPr lang="en-US" sz="1600" kern="1200" dirty="0">
              <a:solidFill>
                <a:prstClr val="white"/>
              </a:solidFill>
              <a:latin typeface="Roboto" panose="02000000000000000000" pitchFamily="2" charset="0"/>
              <a:ea typeface="Roboto" panose="02000000000000000000" pitchFamily="2" charset="0"/>
              <a:cs typeface="+mn-cs"/>
            </a:rPr>
            <a:t>Submitted, Awaiting NTIA Approval</a:t>
          </a:r>
        </a:p>
      </dsp:txBody>
      <dsp:txXfrm>
        <a:off x="1910882" y="1635823"/>
        <a:ext cx="1418532" cy="1925301"/>
      </dsp:txXfrm>
    </dsp:sp>
    <dsp:sp modelId="{C5BC3237-6824-4AE2-AE01-911038851157}">
      <dsp:nvSpPr>
        <dsp:cNvPr id="0" name=""/>
        <dsp:cNvSpPr/>
      </dsp:nvSpPr>
      <dsp:spPr>
        <a:xfrm>
          <a:off x="3668156" y="1559084"/>
          <a:ext cx="1572010" cy="20787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622300">
            <a:lnSpc>
              <a:spcPct val="90000"/>
            </a:lnSpc>
            <a:spcBef>
              <a:spcPct val="0"/>
            </a:spcBef>
            <a:spcAft>
              <a:spcPct val="35000"/>
            </a:spcAft>
            <a:buNone/>
          </a:pPr>
          <a:r>
            <a:rPr lang="en-US" sz="1800" b="1" kern="1200" dirty="0">
              <a:solidFill>
                <a:srgbClr val="FFCC00"/>
              </a:solidFill>
              <a:latin typeface="Roboto" panose="02000000000000000000" pitchFamily="2" charset="0"/>
              <a:ea typeface="Roboto" panose="02000000000000000000" pitchFamily="2" charset="0"/>
              <a:cs typeface="+mn-cs"/>
            </a:rPr>
            <a:t>Initial Proposal Volume 2</a:t>
          </a:r>
        </a:p>
        <a:p>
          <a:pPr marL="0" lvl="0" algn="ctr" defTabSz="622300">
            <a:lnSpc>
              <a:spcPct val="90000"/>
            </a:lnSpc>
            <a:spcBef>
              <a:spcPct val="0"/>
            </a:spcBef>
            <a:spcAft>
              <a:spcPts val="1200"/>
            </a:spcAft>
            <a:buNone/>
          </a:pPr>
          <a:br>
            <a:rPr lang="en-US" sz="1600" kern="1200" dirty="0">
              <a:solidFill>
                <a:prstClr val="white"/>
              </a:solidFill>
              <a:latin typeface="Roboto" panose="02000000000000000000" pitchFamily="2" charset="0"/>
              <a:ea typeface="Roboto" panose="02000000000000000000" pitchFamily="2" charset="0"/>
              <a:cs typeface="+mn-cs"/>
            </a:rPr>
          </a:br>
          <a:r>
            <a:rPr lang="en-US" sz="1600" kern="1200" dirty="0">
              <a:solidFill>
                <a:prstClr val="white"/>
              </a:solidFill>
              <a:latin typeface="Roboto" panose="02000000000000000000" pitchFamily="2" charset="0"/>
              <a:ea typeface="Roboto" panose="02000000000000000000" pitchFamily="2" charset="0"/>
              <a:cs typeface="+mn-cs"/>
            </a:rPr>
            <a:t>Submitted Dec. 22, 2023</a:t>
          </a:r>
        </a:p>
      </dsp:txBody>
      <dsp:txXfrm>
        <a:off x="3744895" y="1635823"/>
        <a:ext cx="1418532" cy="1925301"/>
      </dsp:txXfrm>
    </dsp:sp>
    <dsp:sp modelId="{BE5A749E-7AB8-4350-AC3C-0B29C592F3F3}">
      <dsp:nvSpPr>
        <dsp:cNvPr id="0" name=""/>
        <dsp:cNvSpPr/>
      </dsp:nvSpPr>
      <dsp:spPr>
        <a:xfrm>
          <a:off x="5502168" y="1559084"/>
          <a:ext cx="1572010" cy="20787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rgbClr val="FFCC00"/>
              </a:solidFill>
              <a:latin typeface="Roboto" panose="02000000000000000000" pitchFamily="2" charset="0"/>
              <a:ea typeface="Roboto" panose="02000000000000000000" pitchFamily="2" charset="0"/>
              <a:cs typeface="+mn-cs"/>
            </a:rPr>
            <a:t>Challenge Process</a:t>
          </a:r>
          <a:br>
            <a:rPr lang="en-US" sz="1800" kern="1200" dirty="0">
              <a:latin typeface="Roboto" panose="02000000000000000000" pitchFamily="2" charset="0"/>
              <a:ea typeface="Roboto" panose="02000000000000000000" pitchFamily="2" charset="0"/>
            </a:rPr>
          </a:br>
          <a:endParaRPr lang="en-US" sz="1800" kern="1200" dirty="0">
            <a:latin typeface="Roboto" panose="02000000000000000000" pitchFamily="2" charset="0"/>
            <a:ea typeface="Roboto" panose="02000000000000000000" pitchFamily="2" charset="0"/>
          </a:endParaRPr>
        </a:p>
        <a:p>
          <a:pPr marL="0" lvl="0" indent="0" algn="ctr" defTabSz="800100">
            <a:lnSpc>
              <a:spcPct val="90000"/>
            </a:lnSpc>
            <a:spcBef>
              <a:spcPct val="0"/>
            </a:spcBef>
            <a:spcAft>
              <a:spcPct val="35000"/>
            </a:spcAft>
            <a:buNone/>
          </a:pPr>
          <a:r>
            <a:rPr lang="en-US" sz="1600" kern="1200" dirty="0">
              <a:solidFill>
                <a:prstClr val="white"/>
              </a:solidFill>
              <a:latin typeface="Roboto" panose="02000000000000000000" pitchFamily="2" charset="0"/>
              <a:ea typeface="Roboto" panose="02000000000000000000" pitchFamily="2" charset="0"/>
              <a:cs typeface="+mn-cs"/>
            </a:rPr>
            <a:t>Estimated </a:t>
          </a:r>
          <a:br>
            <a:rPr lang="en-US" sz="1600" kern="1200" dirty="0">
              <a:solidFill>
                <a:prstClr val="white"/>
              </a:solidFill>
              <a:latin typeface="Roboto" panose="02000000000000000000" pitchFamily="2" charset="0"/>
              <a:ea typeface="Roboto" panose="02000000000000000000" pitchFamily="2" charset="0"/>
              <a:cs typeface="+mn-cs"/>
            </a:rPr>
          </a:br>
          <a:r>
            <a:rPr lang="en-US" sz="1600" kern="1200" dirty="0">
              <a:solidFill>
                <a:prstClr val="white"/>
              </a:solidFill>
              <a:latin typeface="Roboto" panose="02000000000000000000" pitchFamily="2" charset="0"/>
              <a:ea typeface="Roboto" panose="02000000000000000000" pitchFamily="2" charset="0"/>
              <a:cs typeface="+mn-cs"/>
            </a:rPr>
            <a:t>January – April</a:t>
          </a:r>
        </a:p>
      </dsp:txBody>
      <dsp:txXfrm>
        <a:off x="5578907" y="1635823"/>
        <a:ext cx="1418532" cy="1925301"/>
      </dsp:txXfrm>
    </dsp:sp>
    <dsp:sp modelId="{87BF079E-7603-4006-8BC8-EF99A0BEE958}">
      <dsp:nvSpPr>
        <dsp:cNvPr id="0" name=""/>
        <dsp:cNvSpPr/>
      </dsp:nvSpPr>
      <dsp:spPr>
        <a:xfrm>
          <a:off x="7336181" y="1559084"/>
          <a:ext cx="1572010" cy="20787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rgbClr val="FFCC00"/>
              </a:solidFill>
              <a:latin typeface="Roboto" panose="02000000000000000000" pitchFamily="2" charset="0"/>
              <a:ea typeface="Roboto" panose="02000000000000000000" pitchFamily="2" charset="0"/>
              <a:cs typeface="+mn-cs"/>
            </a:rPr>
            <a:t>Letters of Intent</a:t>
          </a:r>
          <a:br>
            <a:rPr lang="en-US" sz="1800" kern="1200" dirty="0">
              <a:latin typeface="Roboto" panose="02000000000000000000" pitchFamily="2" charset="0"/>
              <a:ea typeface="Roboto" panose="02000000000000000000" pitchFamily="2" charset="0"/>
            </a:rPr>
          </a:br>
          <a:endParaRPr lang="en-US" sz="1800" kern="1200" dirty="0">
            <a:latin typeface="Roboto" panose="02000000000000000000" pitchFamily="2" charset="0"/>
            <a:ea typeface="Roboto" panose="02000000000000000000" pitchFamily="2" charset="0"/>
          </a:endParaRPr>
        </a:p>
        <a:p>
          <a:pPr marL="0" lvl="0" indent="0" algn="ctr" defTabSz="800100">
            <a:lnSpc>
              <a:spcPct val="90000"/>
            </a:lnSpc>
            <a:spcBef>
              <a:spcPct val="0"/>
            </a:spcBef>
            <a:spcAft>
              <a:spcPct val="35000"/>
            </a:spcAft>
            <a:buNone/>
          </a:pPr>
          <a:r>
            <a:rPr lang="en-US" sz="1600" kern="1200" dirty="0">
              <a:solidFill>
                <a:prstClr val="white"/>
              </a:solidFill>
              <a:latin typeface="Roboto" panose="02000000000000000000" pitchFamily="2" charset="0"/>
              <a:ea typeface="Roboto" panose="02000000000000000000" pitchFamily="2" charset="0"/>
              <a:cs typeface="+mn-cs"/>
            </a:rPr>
            <a:t>Estimated</a:t>
          </a:r>
          <a:br>
            <a:rPr lang="en-US" sz="1600" kern="1200" dirty="0">
              <a:solidFill>
                <a:prstClr val="white"/>
              </a:solidFill>
              <a:latin typeface="Roboto" panose="02000000000000000000" pitchFamily="2" charset="0"/>
              <a:ea typeface="Roboto" panose="02000000000000000000" pitchFamily="2" charset="0"/>
              <a:cs typeface="+mn-cs"/>
            </a:rPr>
          </a:br>
          <a:r>
            <a:rPr lang="en-US" sz="1600" kern="1200" dirty="0">
              <a:solidFill>
                <a:prstClr val="white"/>
              </a:solidFill>
              <a:latin typeface="Roboto" panose="02000000000000000000" pitchFamily="2" charset="0"/>
              <a:ea typeface="Roboto" panose="02000000000000000000" pitchFamily="2" charset="0"/>
              <a:cs typeface="+mn-cs"/>
            </a:rPr>
            <a:t>Summer 2024</a:t>
          </a:r>
        </a:p>
      </dsp:txBody>
      <dsp:txXfrm>
        <a:off x="7412920" y="1635823"/>
        <a:ext cx="1418532" cy="1925301"/>
      </dsp:txXfrm>
    </dsp:sp>
    <dsp:sp modelId="{32ECA5DC-BD8D-453F-A726-48C42D9DA8C6}">
      <dsp:nvSpPr>
        <dsp:cNvPr id="0" name=""/>
        <dsp:cNvSpPr/>
      </dsp:nvSpPr>
      <dsp:spPr>
        <a:xfrm>
          <a:off x="9170194" y="1559084"/>
          <a:ext cx="1572010" cy="207877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rgbClr val="FFCC00"/>
              </a:solidFill>
              <a:latin typeface="Roboto" panose="02000000000000000000" pitchFamily="2" charset="0"/>
              <a:ea typeface="Roboto" panose="02000000000000000000" pitchFamily="2" charset="0"/>
              <a:cs typeface="+mn-cs"/>
            </a:rPr>
            <a:t>Application Process</a:t>
          </a:r>
          <a:br>
            <a:rPr lang="en-US" sz="1800" kern="1200" dirty="0">
              <a:latin typeface="Roboto" panose="02000000000000000000" pitchFamily="2" charset="0"/>
              <a:ea typeface="Roboto" panose="02000000000000000000" pitchFamily="2" charset="0"/>
            </a:rPr>
          </a:br>
          <a:endParaRPr lang="en-US" sz="1800" kern="1200" dirty="0">
            <a:latin typeface="Roboto" panose="02000000000000000000" pitchFamily="2" charset="0"/>
            <a:ea typeface="Roboto" panose="02000000000000000000" pitchFamily="2" charset="0"/>
          </a:endParaRPr>
        </a:p>
        <a:p>
          <a:pPr marL="0" lvl="0" indent="0" algn="ctr" defTabSz="800100">
            <a:lnSpc>
              <a:spcPct val="90000"/>
            </a:lnSpc>
            <a:spcBef>
              <a:spcPct val="0"/>
            </a:spcBef>
            <a:spcAft>
              <a:spcPct val="35000"/>
            </a:spcAft>
            <a:buNone/>
          </a:pPr>
          <a:r>
            <a:rPr lang="en-US" sz="1600" kern="1200" dirty="0">
              <a:solidFill>
                <a:prstClr val="white"/>
              </a:solidFill>
              <a:latin typeface="Roboto" panose="02000000000000000000" pitchFamily="2" charset="0"/>
              <a:ea typeface="Roboto" panose="02000000000000000000" pitchFamily="2" charset="0"/>
              <a:cs typeface="+mn-cs"/>
            </a:rPr>
            <a:t>Estimated</a:t>
          </a:r>
        </a:p>
        <a:p>
          <a:pPr marL="0" lvl="0" indent="0" algn="ctr" defTabSz="800100">
            <a:lnSpc>
              <a:spcPct val="90000"/>
            </a:lnSpc>
            <a:spcBef>
              <a:spcPct val="0"/>
            </a:spcBef>
            <a:spcAft>
              <a:spcPct val="35000"/>
            </a:spcAft>
            <a:buNone/>
          </a:pPr>
          <a:r>
            <a:rPr lang="en-US" sz="1600" kern="1200" dirty="0">
              <a:solidFill>
                <a:prstClr val="white"/>
              </a:solidFill>
              <a:latin typeface="Roboto" panose="02000000000000000000" pitchFamily="2" charset="0"/>
              <a:ea typeface="Roboto" panose="02000000000000000000" pitchFamily="2" charset="0"/>
              <a:cs typeface="+mn-cs"/>
            </a:rPr>
            <a:t>Fall</a:t>
          </a:r>
          <a:r>
            <a:rPr lang="en-US" sz="1800" kern="1200" dirty="0">
              <a:latin typeface="Roboto" panose="02000000000000000000" pitchFamily="2" charset="0"/>
              <a:ea typeface="Roboto" panose="02000000000000000000" pitchFamily="2" charset="0"/>
            </a:rPr>
            <a:t> </a:t>
          </a:r>
          <a:r>
            <a:rPr lang="en-US" sz="1600" kern="1200" dirty="0">
              <a:solidFill>
                <a:prstClr val="white"/>
              </a:solidFill>
              <a:latin typeface="Roboto" panose="02000000000000000000" pitchFamily="2" charset="0"/>
              <a:ea typeface="Roboto" panose="02000000000000000000" pitchFamily="2" charset="0"/>
              <a:cs typeface="+mn-cs"/>
            </a:rPr>
            <a:t>2024</a:t>
          </a:r>
        </a:p>
      </dsp:txBody>
      <dsp:txXfrm>
        <a:off x="9246933" y="1635823"/>
        <a:ext cx="1418532" cy="1925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2C322-F802-4412-8810-B7D0266D81D3}">
      <dsp:nvSpPr>
        <dsp:cNvPr id="0" name=""/>
        <dsp:cNvSpPr/>
      </dsp:nvSpPr>
      <dsp:spPr>
        <a:xfrm>
          <a:off x="-408735" y="0"/>
          <a:ext cx="2646052" cy="2646052"/>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97CD9-CF57-4E84-9FF0-E29DE6671745}">
      <dsp:nvSpPr>
        <dsp:cNvPr id="0" name=""/>
        <dsp:cNvSpPr/>
      </dsp:nvSpPr>
      <dsp:spPr>
        <a:xfrm>
          <a:off x="895712" y="0"/>
          <a:ext cx="6606582" cy="2646052"/>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30 days</a:t>
          </a:r>
        </a:p>
      </dsp:txBody>
      <dsp:txXfrm>
        <a:off x="895712" y="0"/>
        <a:ext cx="3303291" cy="793817"/>
      </dsp:txXfrm>
    </dsp:sp>
    <dsp:sp modelId="{6E043BA7-EC12-415D-84FB-D623D7C252C9}">
      <dsp:nvSpPr>
        <dsp:cNvPr id="0" name=""/>
        <dsp:cNvSpPr/>
      </dsp:nvSpPr>
      <dsp:spPr>
        <a:xfrm>
          <a:off x="51789" y="793817"/>
          <a:ext cx="1719932" cy="1719932"/>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5095AB-128D-4D30-A967-269DD01A8987}">
      <dsp:nvSpPr>
        <dsp:cNvPr id="0" name=""/>
        <dsp:cNvSpPr/>
      </dsp:nvSpPr>
      <dsp:spPr>
        <a:xfrm>
          <a:off x="888511" y="793817"/>
          <a:ext cx="6606582" cy="1719932"/>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30 days</a:t>
          </a:r>
        </a:p>
      </dsp:txBody>
      <dsp:txXfrm>
        <a:off x="888511" y="793817"/>
        <a:ext cx="3303291" cy="793814"/>
      </dsp:txXfrm>
    </dsp:sp>
    <dsp:sp modelId="{8A877156-0881-4DCD-BD23-13D2C00DC16D}">
      <dsp:nvSpPr>
        <dsp:cNvPr id="0" name=""/>
        <dsp:cNvSpPr/>
      </dsp:nvSpPr>
      <dsp:spPr>
        <a:xfrm>
          <a:off x="506587" y="1587631"/>
          <a:ext cx="793814" cy="793814"/>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61BC21-1FCD-4D69-8F4F-9F08C3F9132E}">
      <dsp:nvSpPr>
        <dsp:cNvPr id="0" name=""/>
        <dsp:cNvSpPr/>
      </dsp:nvSpPr>
      <dsp:spPr>
        <a:xfrm>
          <a:off x="886991" y="1587631"/>
          <a:ext cx="6606582" cy="793814"/>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30 days</a:t>
          </a:r>
        </a:p>
      </dsp:txBody>
      <dsp:txXfrm>
        <a:off x="886991" y="1587631"/>
        <a:ext cx="3303291" cy="793814"/>
      </dsp:txXfrm>
    </dsp:sp>
    <dsp:sp modelId="{264F6BC7-AAC8-4B07-8374-76D06C60BDEB}">
      <dsp:nvSpPr>
        <dsp:cNvPr id="0" name=""/>
        <dsp:cNvSpPr/>
      </dsp:nvSpPr>
      <dsp:spPr>
        <a:xfrm>
          <a:off x="4377348" y="0"/>
          <a:ext cx="3303291" cy="793817"/>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Nebraskans verify map and submit challenges if necessary</a:t>
          </a:r>
        </a:p>
      </dsp:txBody>
      <dsp:txXfrm>
        <a:off x="4377348" y="0"/>
        <a:ext cx="3303291" cy="793817"/>
      </dsp:txXfrm>
    </dsp:sp>
    <dsp:sp modelId="{70137CD8-780E-42E7-A156-DEA16A1E6C7E}">
      <dsp:nvSpPr>
        <dsp:cNvPr id="0" name=""/>
        <dsp:cNvSpPr/>
      </dsp:nvSpPr>
      <dsp:spPr>
        <a:xfrm>
          <a:off x="4377348" y="785815"/>
          <a:ext cx="3303291" cy="79381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ISPs review challenges, submit evidence of rebuttals</a:t>
          </a:r>
        </a:p>
      </dsp:txBody>
      <dsp:txXfrm>
        <a:off x="4377348" y="785815"/>
        <a:ext cx="3303291" cy="793814"/>
      </dsp:txXfrm>
    </dsp:sp>
    <dsp:sp modelId="{11B1A647-87CF-45A7-B4D9-28E46F9A610D}">
      <dsp:nvSpPr>
        <dsp:cNvPr id="0" name=""/>
        <dsp:cNvSpPr/>
      </dsp:nvSpPr>
      <dsp:spPr>
        <a:xfrm>
          <a:off x="4377348" y="1579630"/>
          <a:ext cx="3303291" cy="79381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NBO make determinations on challenges and submits to NTIA</a:t>
          </a:r>
        </a:p>
      </dsp:txBody>
      <dsp:txXfrm>
        <a:off x="4377348" y="1579630"/>
        <a:ext cx="3303291" cy="793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67527-C863-43D9-9CD8-02351390AD3D}">
      <dsp:nvSpPr>
        <dsp:cNvPr id="0" name=""/>
        <dsp:cNvSpPr/>
      </dsp:nvSpPr>
      <dsp:spPr>
        <a:xfrm>
          <a:off x="4759" y="68697"/>
          <a:ext cx="2081122" cy="124867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Go to our </a:t>
          </a:r>
          <a:r>
            <a:rPr lang="en-US" sz="1900" kern="1200" dirty="0">
              <a:hlinkClick xmlns:r="http://schemas.openxmlformats.org/officeDocument/2006/relationships" r:id="rId1"/>
            </a:rPr>
            <a:t>map</a:t>
          </a:r>
          <a:endParaRPr lang="en-US" sz="1900" kern="1200" dirty="0"/>
        </a:p>
      </dsp:txBody>
      <dsp:txXfrm>
        <a:off x="41331" y="105269"/>
        <a:ext cx="2007978" cy="1175529"/>
      </dsp:txXfrm>
    </dsp:sp>
    <dsp:sp modelId="{186C6351-045C-45EA-9305-F8D8E4A821EA}">
      <dsp:nvSpPr>
        <dsp:cNvPr id="0" name=""/>
        <dsp:cNvSpPr/>
      </dsp:nvSpPr>
      <dsp:spPr>
        <a:xfrm>
          <a:off x="2269021" y="434974"/>
          <a:ext cx="441198" cy="51611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269021" y="538198"/>
        <a:ext cx="308839" cy="309670"/>
      </dsp:txXfrm>
    </dsp:sp>
    <dsp:sp modelId="{734E5341-B337-431D-9FAB-1F39FB052995}">
      <dsp:nvSpPr>
        <dsp:cNvPr id="0" name=""/>
        <dsp:cNvSpPr/>
      </dsp:nvSpPr>
      <dsp:spPr>
        <a:xfrm>
          <a:off x="2918331" y="68697"/>
          <a:ext cx="2081122" cy="1248673"/>
        </a:xfrm>
        <a:prstGeom prst="roundRect">
          <a:avLst>
            <a:gd name="adj" fmla="val 10000"/>
          </a:avLst>
        </a:prstGeom>
        <a:solidFill>
          <a:schemeClr val="accent2">
            <a:hueOff val="928678"/>
            <a:satOff val="17427"/>
            <a:lumOff val="-91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Enter your address in the search bar</a:t>
          </a:r>
        </a:p>
      </dsp:txBody>
      <dsp:txXfrm>
        <a:off x="2954903" y="105269"/>
        <a:ext cx="2007978" cy="1175529"/>
      </dsp:txXfrm>
    </dsp:sp>
    <dsp:sp modelId="{3B928C29-6FAF-4F84-8E5F-D5DDEADE688C}">
      <dsp:nvSpPr>
        <dsp:cNvPr id="0" name=""/>
        <dsp:cNvSpPr/>
      </dsp:nvSpPr>
      <dsp:spPr>
        <a:xfrm>
          <a:off x="5182593" y="434974"/>
          <a:ext cx="441198" cy="516118"/>
        </a:xfrm>
        <a:prstGeom prst="rightArrow">
          <a:avLst>
            <a:gd name="adj1" fmla="val 60000"/>
            <a:gd name="adj2" fmla="val 50000"/>
          </a:avLst>
        </a:prstGeom>
        <a:solidFill>
          <a:schemeClr val="accent2">
            <a:hueOff val="1393017"/>
            <a:satOff val="261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182593" y="538198"/>
        <a:ext cx="308839" cy="309670"/>
      </dsp:txXfrm>
    </dsp:sp>
    <dsp:sp modelId="{C2119D7E-3B2D-4F20-9BD6-C78AE3AB2718}">
      <dsp:nvSpPr>
        <dsp:cNvPr id="0" name=""/>
        <dsp:cNvSpPr/>
      </dsp:nvSpPr>
      <dsp:spPr>
        <a:xfrm>
          <a:off x="5831903" y="68697"/>
          <a:ext cx="2081122" cy="1248673"/>
        </a:xfrm>
        <a:prstGeom prst="roundRect">
          <a:avLst>
            <a:gd name="adj" fmla="val 10000"/>
          </a:avLst>
        </a:prstGeom>
        <a:solidFill>
          <a:schemeClr val="accent2">
            <a:hueOff val="1857357"/>
            <a:satOff val="34854"/>
            <a:lumOff val="-18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Zoom in until you see the dot over your location</a:t>
          </a:r>
        </a:p>
      </dsp:txBody>
      <dsp:txXfrm>
        <a:off x="5868475" y="105269"/>
        <a:ext cx="2007978" cy="1175529"/>
      </dsp:txXfrm>
    </dsp:sp>
    <dsp:sp modelId="{536EC5AB-5333-4347-800E-89B5B9164171}">
      <dsp:nvSpPr>
        <dsp:cNvPr id="0" name=""/>
        <dsp:cNvSpPr/>
      </dsp:nvSpPr>
      <dsp:spPr>
        <a:xfrm>
          <a:off x="8096165" y="434974"/>
          <a:ext cx="441198" cy="516118"/>
        </a:xfrm>
        <a:prstGeom prst="rightArrow">
          <a:avLst>
            <a:gd name="adj1" fmla="val 60000"/>
            <a:gd name="adj2" fmla="val 50000"/>
          </a:avLst>
        </a:prstGeom>
        <a:solidFill>
          <a:schemeClr val="accent2">
            <a:hueOff val="2786035"/>
            <a:satOff val="52281"/>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8096165" y="538198"/>
        <a:ext cx="308839" cy="309670"/>
      </dsp:txXfrm>
    </dsp:sp>
    <dsp:sp modelId="{E1141B8D-107E-43E5-8C27-EDE531381E85}">
      <dsp:nvSpPr>
        <dsp:cNvPr id="0" name=""/>
        <dsp:cNvSpPr/>
      </dsp:nvSpPr>
      <dsp:spPr>
        <a:xfrm>
          <a:off x="8745475" y="68697"/>
          <a:ext cx="2081122" cy="1248673"/>
        </a:xfrm>
        <a:prstGeom prst="roundRect">
          <a:avLst>
            <a:gd name="adj" fmla="val 10000"/>
          </a:avLst>
        </a:prstGeom>
        <a:solidFill>
          <a:schemeClr val="accent2">
            <a:hueOff val="2786035"/>
            <a:satOff val="52281"/>
            <a:lumOff val="-27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Right click on your dot and verify information</a:t>
          </a:r>
        </a:p>
      </dsp:txBody>
      <dsp:txXfrm>
        <a:off x="8782047" y="105269"/>
        <a:ext cx="2007978" cy="117552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ACDB4-642F-4F82-9C8D-2DC384BF8F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BB06E6-7341-4F07-8285-8B35565B99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CC4456-0E88-4EB2-8FDA-8240F984B54A}" type="datetimeFigureOut">
              <a:rPr lang="en-US" smtClean="0"/>
              <a:t>1/19/2024</a:t>
            </a:fld>
            <a:endParaRPr lang="en-US"/>
          </a:p>
        </p:txBody>
      </p:sp>
      <p:sp>
        <p:nvSpPr>
          <p:cNvPr id="4" name="Footer Placeholder 3">
            <a:extLst>
              <a:ext uri="{FF2B5EF4-FFF2-40B4-BE49-F238E27FC236}">
                <a16:creationId xmlns:a16="http://schemas.microsoft.com/office/drawing/2014/main" id="{F2C88C94-6E7C-4506-82BE-23DAD04DC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5A5C082-911A-46EA-8DF6-A63F9F9E0A6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3086C9-2826-46AE-BD8E-F12CB3F9C8B4}" type="slidenum">
              <a:rPr lang="en-US" smtClean="0"/>
              <a:t>‹#›</a:t>
            </a:fld>
            <a:endParaRPr lang="en-US"/>
          </a:p>
        </p:txBody>
      </p:sp>
    </p:spTree>
    <p:extLst>
      <p:ext uri="{BB962C8B-B14F-4D97-AF65-F5344CB8AC3E}">
        <p14:creationId xmlns:p14="http://schemas.microsoft.com/office/powerpoint/2010/main" val="187591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9994-CBF9-4364-B2D1-761774B9F53C}" type="datetimeFigureOut">
              <a:rPr lang="en-US" smtClean="0"/>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AD0BC5-116C-42CF-8B28-245F66D50665}" type="slidenum">
              <a:rPr lang="en-US" smtClean="0"/>
              <a:t>‹#›</a:t>
            </a:fld>
            <a:endParaRPr lang="en-US" dirty="0"/>
          </a:p>
        </p:txBody>
      </p:sp>
    </p:spTree>
    <p:extLst>
      <p:ext uri="{BB962C8B-B14F-4D97-AF65-F5344CB8AC3E}">
        <p14:creationId xmlns:p14="http://schemas.microsoft.com/office/powerpoint/2010/main" val="2499818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EE62B5-0727-4FE1-B35D-4CC400F0421B}" type="datetime1">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9366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04F5E6-D73A-4AD2-857F-AF5620C48E9C}" type="datetime1">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141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8F6E721-8DEF-49EB-A280-ECA7ED0AF9E9}" type="datetime1">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979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E30329-BDC0-4E94-85A6-029919402EA5}" type="datetime1">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3054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B72B49-901F-4A06-A293-97E642D291F1}" type="datetime1">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384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8B8AC0-DF40-478D-AC66-7E53B92DC39D}" type="datetime1">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74519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50704E-628F-4B07-B462-FEAA60A43C6F}" type="datetime1">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7869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FDF3892-6A72-4732-B216-4C6AC1274CD7}" type="datetime1">
              <a:rPr lang="en-US" smtClean="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78941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AFB02B0-6B64-4F60-8B09-8996E3F912FC}" type="datetime1">
              <a:rPr lang="en-US" smtClean="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3446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DF3EBD-7946-447F-81B7-F8E13B1E0F65}" type="datetime1">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3459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0E91673-9338-481D-B5F9-C19B4D8B220D}" type="datetime1">
              <a:rPr lang="en-US" smtClean="0"/>
              <a:t>1/18/2024</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7017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D29E9A-D780-446F-844A-BE267EEAD3AE}" type="datetime1">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94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atin typeface="Roboto" panose="02000000000000000000" pitchFamily="2" charset="0"/>
                <a:ea typeface="Roboto" panose="02000000000000000000" pitchFamily="2" charset="0"/>
              </a:defRPr>
            </a:lvl1pPr>
          </a:lstStyle>
          <a:p>
            <a:r>
              <a:rPr lang="en-US" dirty="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EB7C910-909F-4D24-AD23-A62C7BD67FC7}" type="datetime1">
              <a:rPr lang="en-US" smtClean="0"/>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879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594123" y="2336873"/>
            <a:ext cx="4700058" cy="3599316"/>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FA83216-DF3C-46DB-A40A-96FF3C606000}" type="datetime1">
              <a:rPr lang="en-US" smtClean="0"/>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2517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0322" y="3030008"/>
            <a:ext cx="4698355" cy="2906179"/>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atin typeface="Roboto" panose="02000000000000000000" pitchFamily="2" charset="0"/>
                <a:ea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594123" y="3030008"/>
            <a:ext cx="4700059" cy="2906179"/>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13720A9-03EA-4B84-88A6-300F0BD51786}" type="datetime1">
              <a:rPr lang="en-US" smtClean="0"/>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4549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5DF7BD0E-0FCD-4324-A628-FDB0CB3327DA}" type="datetime1">
              <a:rPr lang="en-US" smtClean="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7235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10" name="Picture 9" descr="A field of green plants with a sunset in the background&#10;&#10;Description automatically generated with medium confidence">
            <a:extLst>
              <a:ext uri="{FF2B5EF4-FFF2-40B4-BE49-F238E27FC236}">
                <a16:creationId xmlns:a16="http://schemas.microsoft.com/office/drawing/2014/main" id="{694D5BD5-838A-6151-89A4-23AFF58766A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5DF7BD0E-0FCD-4324-A628-FDB0CB3327DA}" type="datetime1">
              <a:rPr lang="en-US" smtClean="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510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4D5BD5-838A-6151-89A4-23AFF58766A7}"/>
              </a:ext>
            </a:extLst>
          </p:cNvPr>
          <p:cNvPicPr>
            <a:picLocks noChangeAspect="1"/>
          </p:cNvPicPr>
          <p:nvPr userDrawn="1"/>
        </p:nvPicPr>
        <p:blipFill>
          <a:blip r:embed="rId2"/>
          <a:srcRect/>
          <a:stretch/>
        </p:blipFill>
        <p:spPr>
          <a:xfrm>
            <a:off x="0" y="0"/>
            <a:ext cx="12192000" cy="6857999"/>
          </a:xfrm>
          <a:prstGeom prst="rect">
            <a:avLst/>
          </a:prstGeom>
        </p:spPr>
      </p:pic>
      <p:pic>
        <p:nvPicPr>
          <p:cNvPr id="6" name="Picture 5"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5DF7BD0E-0FCD-4324-A628-FDB0CB3327DA}" type="datetime1">
              <a:rPr lang="en-US" smtClean="0"/>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280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392EC9E-8B9A-41EE-9BA7-24325F3A2FA7}" type="datetime1">
              <a:rPr lang="en-US" smtClean="0"/>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6020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6947E68-D1AB-47D2-8C40-7F44C00C5B87}" type="datetime1">
              <a:rPr lang="en-US" smtClean="0"/>
              <a:t>1/18/2024</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13935497"/>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705" r:id="rId7"/>
    <p:sldLayoutId id="2147483706"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broadband.nebraska.gov/challenge/challenge-typ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broadband.nebraska.gov/"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www.facebook.com/nebraska.broadband.offic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hyperlink" Target="https://broadband.nebraska.gov/media/soogtbip/beadfaq.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6EA444-CCD5-43A4-848C-62DE7C63DDF9}"/>
              </a:ext>
              <a:ext uri="{C183D7F6-B498-43B3-948B-1728B52AA6E4}">
                <adec:decorative xmlns:adec="http://schemas.microsoft.com/office/drawing/2017/decorative" val="0"/>
              </a:ext>
            </a:extLst>
          </p:cNvPr>
          <p:cNvPicPr>
            <a:picLocks noChangeAspect="1"/>
          </p:cNvPicPr>
          <p:nvPr/>
        </p:nvPicPr>
        <p:blipFill rotWithShape="1">
          <a:blip r:embed="rId2"/>
          <a:srcRect l="9067" t="39948" r="24" b="-8130"/>
          <a:stretch/>
        </p:blipFill>
        <p:spPr>
          <a:xfrm>
            <a:off x="-3176" y="10"/>
            <a:ext cx="12192000" cy="6857991"/>
          </a:xfrm>
          <a:prstGeom prst="rect">
            <a:avLst/>
          </a:prstGeom>
        </p:spPr>
      </p:pic>
      <p:sp>
        <p:nvSpPr>
          <p:cNvPr id="14" name="Rectangle 13">
            <a:extLst>
              <a:ext uri="{FF2B5EF4-FFF2-40B4-BE49-F238E27FC236}">
                <a16:creationId xmlns:a16="http://schemas.microsoft.com/office/drawing/2014/main" id="{8C8D824E-2FE2-436D-BA86-C0386D8FA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F6AF5ED-FC20-4831-8454-D57E6A498BE8}"/>
              </a:ext>
            </a:extLst>
          </p:cNvPr>
          <p:cNvSpPr>
            <a:spLocks noGrp="1"/>
          </p:cNvSpPr>
          <p:nvPr>
            <p:ph type="ctrTitle"/>
          </p:nvPr>
        </p:nvSpPr>
        <p:spPr>
          <a:xfrm>
            <a:off x="680322" y="4402667"/>
            <a:ext cx="8133478" cy="940240"/>
          </a:xfrm>
        </p:spPr>
        <p:txBody>
          <a:bodyPr>
            <a:normAutofit/>
          </a:bodyPr>
          <a:lstStyle/>
          <a:p>
            <a:r>
              <a:rPr lang="en-US" sz="3000" dirty="0"/>
              <a:t>Quick Reference Guide</a:t>
            </a:r>
            <a:br>
              <a:rPr lang="en-US" sz="3000" dirty="0"/>
            </a:br>
            <a:r>
              <a:rPr lang="en-US" sz="3000" dirty="0"/>
              <a:t>CHALLENGE PERIOD</a:t>
            </a:r>
          </a:p>
        </p:txBody>
      </p:sp>
      <p:sp>
        <p:nvSpPr>
          <p:cNvPr id="3" name="Subtitle 2">
            <a:extLst>
              <a:ext uri="{FF2B5EF4-FFF2-40B4-BE49-F238E27FC236}">
                <a16:creationId xmlns:a16="http://schemas.microsoft.com/office/drawing/2014/main" id="{4129664F-1730-4E16-9129-9C058466EFC7}"/>
              </a:ext>
            </a:extLst>
          </p:cNvPr>
          <p:cNvSpPr>
            <a:spLocks noGrp="1"/>
          </p:cNvSpPr>
          <p:nvPr>
            <p:ph type="subTitle" idx="1"/>
          </p:nvPr>
        </p:nvSpPr>
        <p:spPr>
          <a:xfrm>
            <a:off x="680322" y="5342302"/>
            <a:ext cx="8133478" cy="406566"/>
          </a:xfrm>
        </p:spPr>
        <p:txBody>
          <a:bodyPr>
            <a:normAutofit/>
          </a:bodyPr>
          <a:lstStyle/>
          <a:p>
            <a:r>
              <a:rPr lang="en-US" sz="1800" dirty="0"/>
              <a:t>Nebraska Broadband Office</a:t>
            </a:r>
          </a:p>
        </p:txBody>
      </p:sp>
      <p:sp>
        <p:nvSpPr>
          <p:cNvPr id="16" name="Rectangle 15">
            <a:extLst>
              <a:ext uri="{FF2B5EF4-FFF2-40B4-BE49-F238E27FC236}">
                <a16:creationId xmlns:a16="http://schemas.microsoft.com/office/drawing/2014/main" id="{D4E62E99-E55A-4404-B79D-9C8CC8523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7">
            <a:extLst>
              <a:ext uri="{FF2B5EF4-FFF2-40B4-BE49-F238E27FC236}">
                <a16:creationId xmlns:a16="http://schemas.microsoft.com/office/drawing/2014/main" id="{6F2B71E6-6516-4BB6-B895-35E8F2892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9">
            <a:extLst>
              <a:ext uri="{FF2B5EF4-FFF2-40B4-BE49-F238E27FC236}">
                <a16:creationId xmlns:a16="http://schemas.microsoft.com/office/drawing/2014/main" id="{7BB39608-D59B-4A40-BD24-A3B510F02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DB1675BF-7A83-B99F-A58C-5A5F9957FA94}"/>
              </a:ext>
            </a:extLst>
          </p:cNvPr>
          <p:cNvPicPr>
            <a:picLocks noChangeAspect="1"/>
          </p:cNvPicPr>
          <p:nvPr/>
        </p:nvPicPr>
        <p:blipFill>
          <a:blip r:embed="rId5"/>
          <a:stretch>
            <a:fillRect/>
          </a:stretch>
        </p:blipFill>
        <p:spPr>
          <a:xfrm>
            <a:off x="9476546" y="4813310"/>
            <a:ext cx="2347446" cy="525236"/>
          </a:xfrm>
          <a:prstGeom prst="rect">
            <a:avLst/>
          </a:prstGeom>
        </p:spPr>
      </p:pic>
      <p:pic>
        <p:nvPicPr>
          <p:cNvPr id="7" name="Picture 6" descr="Background pattern&#10;&#10;Description automatically generated">
            <a:extLst>
              <a:ext uri="{FF2B5EF4-FFF2-40B4-BE49-F238E27FC236}">
                <a16:creationId xmlns:a16="http://schemas.microsoft.com/office/drawing/2014/main" id="{ADC8C394-BEE2-A9A4-E7FE-02B3E968A4E0}"/>
              </a:ext>
            </a:extLst>
          </p:cNvPr>
          <p:cNvPicPr>
            <a:picLocks noChangeAspect="1"/>
          </p:cNvPicPr>
          <p:nvPr/>
        </p:nvPicPr>
        <p:blipFill>
          <a:blip r:embed="rId6"/>
          <a:stretch>
            <a:fillRect/>
          </a:stretch>
        </p:blipFill>
        <p:spPr>
          <a:xfrm>
            <a:off x="-6352" y="5750075"/>
            <a:ext cx="12188824" cy="1109122"/>
          </a:xfrm>
          <a:prstGeom prst="rect">
            <a:avLst/>
          </a:prstGeom>
        </p:spPr>
      </p:pic>
    </p:spTree>
    <p:extLst>
      <p:ext uri="{BB962C8B-B14F-4D97-AF65-F5344CB8AC3E}">
        <p14:creationId xmlns:p14="http://schemas.microsoft.com/office/powerpoint/2010/main" val="1017681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F4033-3B50-D6FA-270A-E0FCD762BF78}"/>
              </a:ext>
            </a:extLst>
          </p:cNvPr>
          <p:cNvSpPr>
            <a:spLocks noGrp="1"/>
          </p:cNvSpPr>
          <p:nvPr>
            <p:ph type="title"/>
          </p:nvPr>
        </p:nvSpPr>
        <p:spPr/>
        <p:txBody>
          <a:bodyPr/>
          <a:lstStyle/>
          <a:p>
            <a:r>
              <a:rPr lang="en-US" dirty="0"/>
              <a:t>Advocates Submitting Challenges</a:t>
            </a:r>
          </a:p>
        </p:txBody>
      </p:sp>
      <p:sp>
        <p:nvSpPr>
          <p:cNvPr id="3" name="Content Placeholder 2">
            <a:extLst>
              <a:ext uri="{FF2B5EF4-FFF2-40B4-BE49-F238E27FC236}">
                <a16:creationId xmlns:a16="http://schemas.microsoft.com/office/drawing/2014/main" id="{1D32C930-5BE7-D679-93B0-5876E8E2BDAC}"/>
              </a:ext>
            </a:extLst>
          </p:cNvPr>
          <p:cNvSpPr>
            <a:spLocks noGrp="1"/>
          </p:cNvSpPr>
          <p:nvPr>
            <p:ph idx="1"/>
          </p:nvPr>
        </p:nvSpPr>
        <p:spPr/>
        <p:txBody>
          <a:bodyPr>
            <a:normAutofit fontScale="92500" lnSpcReduction="10000"/>
          </a:bodyPr>
          <a:lstStyle/>
          <a:p>
            <a:pPr marL="0" indent="0">
              <a:buNone/>
            </a:pPr>
            <a:r>
              <a:rPr lang="en-US" dirty="0"/>
              <a:t>Step 1: Sign into portal</a:t>
            </a:r>
          </a:p>
          <a:p>
            <a:pPr marL="0" indent="0">
              <a:buNone/>
            </a:pPr>
            <a:r>
              <a:rPr lang="en-US" dirty="0"/>
              <a:t>Step 2: Identify type of challenge</a:t>
            </a:r>
          </a:p>
          <a:p>
            <a:pPr marL="0" indent="0">
              <a:buNone/>
            </a:pPr>
            <a:r>
              <a:rPr lang="en-US" dirty="0"/>
              <a:t>Step 3: Gather evidence from individual/business </a:t>
            </a:r>
          </a:p>
          <a:p>
            <a:pPr marL="0" indent="0">
              <a:buNone/>
            </a:pPr>
            <a:r>
              <a:rPr lang="en-US" dirty="0"/>
              <a:t>	All evidence must be in writing or screenshot</a:t>
            </a:r>
          </a:p>
          <a:p>
            <a:pPr marL="0" indent="0">
              <a:buNone/>
            </a:pPr>
            <a:r>
              <a:rPr lang="en-US" dirty="0"/>
              <a:t>Step 4: Upload evidence</a:t>
            </a:r>
          </a:p>
          <a:p>
            <a:pPr marL="0" indent="0">
              <a:buNone/>
            </a:pPr>
            <a:r>
              <a:rPr lang="en-US" dirty="0"/>
              <a:t>Step 5: Submit challenge</a:t>
            </a:r>
          </a:p>
          <a:p>
            <a:pPr marL="0" indent="0">
              <a:buNone/>
            </a:pPr>
            <a:endParaRPr lang="en-US" dirty="0"/>
          </a:p>
          <a:p>
            <a:pPr marL="0" indent="0">
              <a:lnSpc>
                <a:spcPct val="110000"/>
              </a:lnSpc>
              <a:buNone/>
            </a:pPr>
            <a:r>
              <a:rPr lang="en-US" dirty="0"/>
              <a:t>Registration and training will be provided for advocates on how to submit via the portal.</a:t>
            </a:r>
          </a:p>
        </p:txBody>
      </p:sp>
    </p:spTree>
    <p:extLst>
      <p:ext uri="{BB962C8B-B14F-4D97-AF65-F5344CB8AC3E}">
        <p14:creationId xmlns:p14="http://schemas.microsoft.com/office/powerpoint/2010/main" val="3663123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9AC-5730-FBE8-2A71-4275F1A81C2A}"/>
              </a:ext>
            </a:extLst>
          </p:cNvPr>
          <p:cNvSpPr>
            <a:spLocks noGrp="1"/>
          </p:cNvSpPr>
          <p:nvPr>
            <p:ph type="title"/>
          </p:nvPr>
        </p:nvSpPr>
        <p:spPr/>
        <p:txBody>
          <a:bodyPr/>
          <a:lstStyle/>
          <a:p>
            <a:r>
              <a:rPr lang="en-US" dirty="0"/>
              <a:t>The Nebraska BEAD Challenge Portal</a:t>
            </a:r>
          </a:p>
        </p:txBody>
      </p:sp>
      <p:pic>
        <p:nvPicPr>
          <p:cNvPr id="10" name="Content Placeholder 9" descr="Graphical user interface, application, website&#10;&#10;Description automatically generated">
            <a:extLst>
              <a:ext uri="{FF2B5EF4-FFF2-40B4-BE49-F238E27FC236}">
                <a16:creationId xmlns:a16="http://schemas.microsoft.com/office/drawing/2014/main" id="{17261D6F-77E3-2182-673F-B208F1E11084}"/>
              </a:ext>
            </a:extLst>
          </p:cNvPr>
          <p:cNvPicPr>
            <a:picLocks noGrp="1" noChangeAspect="1"/>
          </p:cNvPicPr>
          <p:nvPr>
            <p:ph idx="1"/>
          </p:nvPr>
        </p:nvPicPr>
        <p:blipFill>
          <a:blip r:embed="rId2"/>
          <a:stretch>
            <a:fillRect/>
          </a:stretch>
        </p:blipFill>
        <p:spPr>
          <a:xfrm>
            <a:off x="861713" y="2064426"/>
            <a:ext cx="10149998" cy="4640761"/>
          </a:xfrm>
        </p:spPr>
      </p:pic>
    </p:spTree>
    <p:extLst>
      <p:ext uri="{BB962C8B-B14F-4D97-AF65-F5344CB8AC3E}">
        <p14:creationId xmlns:p14="http://schemas.microsoft.com/office/powerpoint/2010/main" val="4097856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9AC-5730-FBE8-2A71-4275F1A81C2A}"/>
              </a:ext>
            </a:extLst>
          </p:cNvPr>
          <p:cNvSpPr>
            <a:spLocks noGrp="1"/>
          </p:cNvSpPr>
          <p:nvPr>
            <p:ph type="title"/>
          </p:nvPr>
        </p:nvSpPr>
        <p:spPr/>
        <p:txBody>
          <a:bodyPr/>
          <a:lstStyle/>
          <a:p>
            <a:r>
              <a:rPr lang="en-US" dirty="0"/>
              <a:t>Submitting a Challenge</a:t>
            </a:r>
          </a:p>
        </p:txBody>
      </p:sp>
      <p:pic>
        <p:nvPicPr>
          <p:cNvPr id="6" name="Content Placeholder 5">
            <a:extLst>
              <a:ext uri="{FF2B5EF4-FFF2-40B4-BE49-F238E27FC236}">
                <a16:creationId xmlns:a16="http://schemas.microsoft.com/office/drawing/2014/main" id="{16B7BF91-3F1B-E038-1E7C-C03913734256}"/>
              </a:ext>
            </a:extLst>
          </p:cNvPr>
          <p:cNvPicPr>
            <a:picLocks noGrp="1" noChangeAspect="1"/>
          </p:cNvPicPr>
          <p:nvPr>
            <p:ph idx="1"/>
          </p:nvPr>
        </p:nvPicPr>
        <p:blipFill>
          <a:blip r:embed="rId2"/>
          <a:srcRect/>
          <a:stretch/>
        </p:blipFill>
        <p:spPr>
          <a:xfrm>
            <a:off x="3277687" y="2239523"/>
            <a:ext cx="4121551" cy="4064130"/>
          </a:xfrm>
        </p:spPr>
      </p:pic>
      <p:pic>
        <p:nvPicPr>
          <p:cNvPr id="8" name="Picture 7" descr="Graphical user interface, text, application, email&#10;&#10;Description automatically generated">
            <a:extLst>
              <a:ext uri="{FF2B5EF4-FFF2-40B4-BE49-F238E27FC236}">
                <a16:creationId xmlns:a16="http://schemas.microsoft.com/office/drawing/2014/main" id="{DA7D2BCC-6795-E1D8-7EDC-F90F73C2B467}"/>
              </a:ext>
            </a:extLst>
          </p:cNvPr>
          <p:cNvPicPr>
            <a:picLocks noChangeAspect="1"/>
          </p:cNvPicPr>
          <p:nvPr/>
        </p:nvPicPr>
        <p:blipFill>
          <a:blip r:embed="rId3"/>
          <a:stretch>
            <a:fillRect/>
          </a:stretch>
        </p:blipFill>
        <p:spPr>
          <a:xfrm>
            <a:off x="7677681" y="2239523"/>
            <a:ext cx="4096030" cy="4064130"/>
          </a:xfrm>
          <a:prstGeom prst="rect">
            <a:avLst/>
          </a:prstGeom>
        </p:spPr>
      </p:pic>
      <p:sp>
        <p:nvSpPr>
          <p:cNvPr id="9" name="TextBox 8">
            <a:extLst>
              <a:ext uri="{FF2B5EF4-FFF2-40B4-BE49-F238E27FC236}">
                <a16:creationId xmlns:a16="http://schemas.microsoft.com/office/drawing/2014/main" id="{3677B84E-311F-1F77-EBF5-E0E602118F64}"/>
              </a:ext>
            </a:extLst>
          </p:cNvPr>
          <p:cNvSpPr txBox="1"/>
          <p:nvPr/>
        </p:nvSpPr>
        <p:spPr>
          <a:xfrm>
            <a:off x="418289" y="2239523"/>
            <a:ext cx="2665379" cy="403187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t>Search for location address </a:t>
            </a:r>
          </a:p>
          <a:p>
            <a:pPr marL="285750" indent="-285750">
              <a:spcAft>
                <a:spcPts val="1200"/>
              </a:spcAft>
              <a:buFont typeface="Arial" panose="020B0604020202020204" pitchFamily="34" charset="0"/>
              <a:buChar char="•"/>
            </a:pPr>
            <a:r>
              <a:rPr lang="en-US" dirty="0"/>
              <a:t>Click on the “dot” on the map over the location</a:t>
            </a:r>
          </a:p>
          <a:p>
            <a:pPr marL="285750" indent="-285750">
              <a:spcAft>
                <a:spcPts val="1200"/>
              </a:spcAft>
              <a:buFont typeface="Arial" panose="020B0604020202020204" pitchFamily="34" charset="0"/>
              <a:buChar char="•"/>
            </a:pPr>
            <a:r>
              <a:rPr lang="en-US" dirty="0"/>
              <a:t>Review information provided</a:t>
            </a:r>
          </a:p>
          <a:p>
            <a:pPr marL="285750" indent="-285750">
              <a:spcAft>
                <a:spcPts val="1200"/>
              </a:spcAft>
              <a:buFont typeface="Arial" panose="020B0604020202020204" pitchFamily="34" charset="0"/>
              <a:buChar char="•"/>
            </a:pPr>
            <a:r>
              <a:rPr lang="en-US" dirty="0"/>
              <a:t>If information is inaccurate, fill out challenge information</a:t>
            </a:r>
          </a:p>
          <a:p>
            <a:pPr marL="285750" indent="-285750">
              <a:spcAft>
                <a:spcPts val="1200"/>
              </a:spcAft>
              <a:buFont typeface="Arial" panose="020B0604020202020204" pitchFamily="34" charset="0"/>
              <a:buChar char="•"/>
            </a:pPr>
            <a:r>
              <a:rPr lang="en-US" dirty="0"/>
              <a:t>Submit</a:t>
            </a:r>
          </a:p>
        </p:txBody>
      </p:sp>
      <p:cxnSp>
        <p:nvCxnSpPr>
          <p:cNvPr id="12" name="Straight Arrow Connector 11">
            <a:extLst>
              <a:ext uri="{FF2B5EF4-FFF2-40B4-BE49-F238E27FC236}">
                <a16:creationId xmlns:a16="http://schemas.microsoft.com/office/drawing/2014/main" id="{060852A6-B6D2-955B-6601-5FE7B5848A19}"/>
              </a:ext>
            </a:extLst>
          </p:cNvPr>
          <p:cNvCxnSpPr/>
          <p:nvPr/>
        </p:nvCxnSpPr>
        <p:spPr>
          <a:xfrm>
            <a:off x="2928026" y="2461098"/>
            <a:ext cx="466927" cy="0"/>
          </a:xfrm>
          <a:prstGeom prst="straightConnector1">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EB4F53AB-DDFF-EADF-1B99-5D918EC048A2}"/>
              </a:ext>
            </a:extLst>
          </p:cNvPr>
          <p:cNvCxnSpPr/>
          <p:nvPr/>
        </p:nvCxnSpPr>
        <p:spPr>
          <a:xfrm>
            <a:off x="2928026" y="4111558"/>
            <a:ext cx="466927" cy="0"/>
          </a:xfrm>
          <a:prstGeom prst="straightConnector1">
            <a:avLst/>
          </a:prstGeom>
          <a:ln w="2857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7354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6D72-CA82-2F56-9F5C-91A26CC688DE}"/>
              </a:ext>
            </a:extLst>
          </p:cNvPr>
          <p:cNvSpPr>
            <a:spLocks noGrp="1"/>
          </p:cNvSpPr>
          <p:nvPr>
            <p:ph type="title"/>
          </p:nvPr>
        </p:nvSpPr>
        <p:spPr/>
        <p:txBody>
          <a:bodyPr/>
          <a:lstStyle/>
          <a:p>
            <a:r>
              <a:rPr lang="en-US" dirty="0"/>
              <a:t>ISP Rebuttal Process</a:t>
            </a:r>
          </a:p>
        </p:txBody>
      </p:sp>
      <p:sp>
        <p:nvSpPr>
          <p:cNvPr id="3" name="Content Placeholder 2">
            <a:extLst>
              <a:ext uri="{FF2B5EF4-FFF2-40B4-BE49-F238E27FC236}">
                <a16:creationId xmlns:a16="http://schemas.microsoft.com/office/drawing/2014/main" id="{B22BD00C-DBCE-4369-7C94-339B6D6DEA9C}"/>
              </a:ext>
            </a:extLst>
          </p:cNvPr>
          <p:cNvSpPr>
            <a:spLocks noGrp="1"/>
          </p:cNvSpPr>
          <p:nvPr>
            <p:ph idx="1"/>
          </p:nvPr>
        </p:nvSpPr>
        <p:spPr>
          <a:xfrm>
            <a:off x="680321" y="2336873"/>
            <a:ext cx="10518982" cy="3971648"/>
          </a:xfrm>
        </p:spPr>
        <p:txBody>
          <a:bodyPr>
            <a:normAutofit fontScale="77500" lnSpcReduction="20000"/>
          </a:bodyPr>
          <a:lstStyle/>
          <a:p>
            <a:pPr marL="0" indent="0">
              <a:buNone/>
            </a:pPr>
            <a:r>
              <a:rPr lang="en-US" sz="2300" i="1" dirty="0"/>
              <a:t>ISPs can submit challenges as well as rebut. Only providers named in a challenge will be able to rebut. </a:t>
            </a:r>
          </a:p>
          <a:p>
            <a:pPr marL="0" indent="0">
              <a:buNone/>
            </a:pPr>
            <a:endParaRPr lang="en-US" dirty="0"/>
          </a:p>
          <a:p>
            <a:pPr marL="0" indent="0">
              <a:buNone/>
            </a:pPr>
            <a:r>
              <a:rPr lang="en-US" cap="all" dirty="0">
                <a:solidFill>
                  <a:schemeClr val="accent3"/>
                </a:solidFill>
              </a:rPr>
              <a:t>Once a challenge has been submitted, ISP</a:t>
            </a:r>
            <a:r>
              <a:rPr lang="en-US" dirty="0">
                <a:solidFill>
                  <a:schemeClr val="accent3"/>
                </a:solidFill>
              </a:rPr>
              <a:t>s</a:t>
            </a:r>
            <a:r>
              <a:rPr lang="en-US" cap="all" dirty="0">
                <a:solidFill>
                  <a:schemeClr val="accent3"/>
                </a:solidFill>
              </a:rPr>
              <a:t> will:</a:t>
            </a:r>
          </a:p>
          <a:p>
            <a:pPr marL="457200" indent="-457200">
              <a:buFont typeface="+mj-lt"/>
              <a:buAutoNum type="arabicPeriod"/>
            </a:pPr>
            <a:r>
              <a:rPr lang="en-US" dirty="0"/>
              <a:t>Receive notification of a challenge </a:t>
            </a:r>
          </a:p>
          <a:p>
            <a:pPr marL="914400" lvl="1" indent="-457200">
              <a:buFont typeface="+mj-lt"/>
              <a:buAutoNum type="alphaLcPeriod"/>
            </a:pPr>
            <a:r>
              <a:rPr lang="en-US" dirty="0"/>
              <a:t>All challenges will be posted to the website</a:t>
            </a:r>
          </a:p>
          <a:p>
            <a:pPr marL="457200" indent="-457200">
              <a:buFont typeface="+mj-lt"/>
              <a:buAutoNum type="arabicPeriod"/>
            </a:pPr>
            <a:r>
              <a:rPr lang="en-US" dirty="0"/>
              <a:t>Determine if rebuttal is required</a:t>
            </a:r>
          </a:p>
          <a:p>
            <a:pPr marL="914400" lvl="1" indent="-457200">
              <a:buFont typeface="+mj-lt"/>
              <a:buAutoNum type="alphaLcPeriod"/>
            </a:pPr>
            <a:r>
              <a:rPr lang="en-US" dirty="0"/>
              <a:t>If not, accept without dispute</a:t>
            </a:r>
          </a:p>
          <a:p>
            <a:pPr marL="914400" lvl="1" indent="-457200">
              <a:buFont typeface="+mj-lt"/>
              <a:buAutoNum type="alphaLcPeriod"/>
            </a:pPr>
            <a:r>
              <a:rPr lang="en-US" dirty="0"/>
              <a:t>If required, move to next step</a:t>
            </a:r>
          </a:p>
          <a:p>
            <a:pPr marL="457200" indent="-457200">
              <a:buFont typeface="+mj-lt"/>
              <a:buAutoNum type="arabicPeriod"/>
            </a:pPr>
            <a:r>
              <a:rPr lang="en-US" dirty="0"/>
              <a:t>Collect evidence</a:t>
            </a:r>
          </a:p>
          <a:p>
            <a:pPr marL="457200" indent="-457200">
              <a:buFont typeface="+mj-lt"/>
              <a:buAutoNum type="arabicPeriod"/>
            </a:pPr>
            <a:r>
              <a:rPr lang="en-US" dirty="0"/>
              <a:t>Submit rebuttal through portal</a:t>
            </a:r>
          </a:p>
          <a:p>
            <a:endParaRPr lang="en-US" dirty="0"/>
          </a:p>
          <a:p>
            <a:pPr marL="0" indent="0">
              <a:buNone/>
            </a:pPr>
            <a:r>
              <a:rPr lang="en-US" dirty="0">
                <a:solidFill>
                  <a:schemeClr val="accent3"/>
                </a:solidFill>
              </a:rPr>
              <a:t>Registration and training will be provided for ISPs on how to submit via the portal.</a:t>
            </a:r>
          </a:p>
        </p:txBody>
      </p:sp>
    </p:spTree>
    <p:extLst>
      <p:ext uri="{BB962C8B-B14F-4D97-AF65-F5344CB8AC3E}">
        <p14:creationId xmlns:p14="http://schemas.microsoft.com/office/powerpoint/2010/main" val="2385485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45ED1E-3667-F862-0529-DD8D03D5197A}"/>
              </a:ext>
            </a:extLst>
          </p:cNvPr>
          <p:cNvSpPr>
            <a:spLocks noGrp="1"/>
          </p:cNvSpPr>
          <p:nvPr>
            <p:ph type="title"/>
          </p:nvPr>
        </p:nvSpPr>
        <p:spPr/>
        <p:txBody>
          <a:bodyPr/>
          <a:lstStyle/>
          <a:p>
            <a:r>
              <a:rPr lang="en-US" dirty="0"/>
              <a:t>Challenge Type – (A) Availability</a:t>
            </a:r>
          </a:p>
        </p:txBody>
      </p:sp>
      <p:sp>
        <p:nvSpPr>
          <p:cNvPr id="12" name="Content Placeholder 11">
            <a:extLst>
              <a:ext uri="{FF2B5EF4-FFF2-40B4-BE49-F238E27FC236}">
                <a16:creationId xmlns:a16="http://schemas.microsoft.com/office/drawing/2014/main" id="{1F4B59FF-631C-7204-342E-AD90323ED739}"/>
              </a:ext>
            </a:extLst>
          </p:cNvPr>
          <p:cNvSpPr>
            <a:spLocks noGrp="1"/>
          </p:cNvSpPr>
          <p:nvPr>
            <p:ph idx="1"/>
          </p:nvPr>
        </p:nvSpPr>
        <p:spPr>
          <a:xfrm>
            <a:off x="680321" y="2336873"/>
            <a:ext cx="9613861" cy="4322344"/>
          </a:xfrm>
        </p:spPr>
        <p:txBody>
          <a:bodyPr>
            <a:normAutofit fontScale="62500" lnSpcReduction="20000"/>
          </a:bodyPr>
          <a:lstStyle/>
          <a:p>
            <a:pPr>
              <a:lnSpc>
                <a:spcPct val="120000"/>
              </a:lnSpc>
              <a:spcBef>
                <a:spcPts val="600"/>
              </a:spcBef>
            </a:pPr>
            <a:r>
              <a:rPr lang="en-US" sz="2600" b="1" cap="all" dirty="0">
                <a:solidFill>
                  <a:schemeClr val="accent3"/>
                </a:solidFill>
                <a:latin typeface="Roboto" panose="02000000000000000000" pitchFamily="2" charset="0"/>
                <a:ea typeface="Roboto" panose="02000000000000000000" pitchFamily="2" charset="0"/>
              </a:rPr>
              <a:t>Description:</a:t>
            </a:r>
            <a:br>
              <a:rPr lang="en-US" sz="2200" dirty="0">
                <a:latin typeface="Roboto" panose="02000000000000000000" pitchFamily="2" charset="0"/>
                <a:ea typeface="Roboto" panose="02000000000000000000" pitchFamily="2" charset="0"/>
              </a:rPr>
            </a:br>
            <a:r>
              <a:rPr lang="en-US" sz="2200" dirty="0">
                <a:latin typeface="Roboto" panose="02000000000000000000" pitchFamily="2" charset="0"/>
                <a:ea typeface="Roboto" panose="02000000000000000000" pitchFamily="2" charset="0"/>
              </a:rPr>
              <a:t>The broadband service identified is not offered at the location, including a unit of a multiple dwelling unit (MDU).</a:t>
            </a:r>
          </a:p>
          <a:p>
            <a:pPr>
              <a:lnSpc>
                <a:spcPct val="120000"/>
              </a:lnSpc>
              <a:spcBef>
                <a:spcPts val="600"/>
              </a:spcBef>
            </a:pPr>
            <a:r>
              <a:rPr lang="en-US" sz="2600" b="1" cap="all" dirty="0">
                <a:solidFill>
                  <a:schemeClr val="accent3"/>
                </a:solidFill>
                <a:latin typeface="Roboto" panose="02000000000000000000" pitchFamily="2" charset="0"/>
                <a:ea typeface="Roboto" panose="02000000000000000000" pitchFamily="2" charset="0"/>
              </a:rPr>
              <a:t>Allowed Evidence: </a:t>
            </a:r>
          </a:p>
          <a:p>
            <a:pPr lvl="1">
              <a:lnSpc>
                <a:spcPct val="120000"/>
              </a:lnSpc>
              <a:spcBef>
                <a:spcPts val="0"/>
              </a:spcBef>
            </a:pPr>
            <a:r>
              <a:rPr lang="en-US" sz="2200" dirty="0">
                <a:latin typeface="Roboto" panose="02000000000000000000" pitchFamily="2" charset="0"/>
                <a:ea typeface="Roboto" panose="02000000000000000000" pitchFamily="2" charset="0"/>
              </a:rPr>
              <a:t>Screenshot of provider webpage. </a:t>
            </a:r>
          </a:p>
          <a:p>
            <a:pPr lvl="1">
              <a:lnSpc>
                <a:spcPct val="120000"/>
              </a:lnSpc>
              <a:spcBef>
                <a:spcPts val="0"/>
              </a:spcBef>
            </a:pPr>
            <a:r>
              <a:rPr lang="en-US" sz="2200" dirty="0">
                <a:latin typeface="Roboto" panose="02000000000000000000" pitchFamily="2" charset="0"/>
                <a:ea typeface="Roboto" panose="02000000000000000000" pitchFamily="2" charset="0"/>
              </a:rPr>
              <a:t>A service request was refused within the last 180 days (e.g., an email or letter from provider). </a:t>
            </a:r>
          </a:p>
          <a:p>
            <a:pPr lvl="1">
              <a:lnSpc>
                <a:spcPct val="120000"/>
              </a:lnSpc>
              <a:spcBef>
                <a:spcPts val="0"/>
              </a:spcBef>
            </a:pPr>
            <a:r>
              <a:rPr lang="en-US" sz="2200" dirty="0">
                <a:latin typeface="Roboto" panose="02000000000000000000" pitchFamily="2" charset="0"/>
                <a:ea typeface="Roboto" panose="02000000000000000000" pitchFamily="2" charset="0"/>
              </a:rPr>
              <a:t>Lack of suitable infrastructure (e.g., no fiber on pole). </a:t>
            </a:r>
          </a:p>
          <a:p>
            <a:pPr lvl="1">
              <a:lnSpc>
                <a:spcPct val="120000"/>
              </a:lnSpc>
              <a:spcBef>
                <a:spcPts val="0"/>
              </a:spcBef>
            </a:pPr>
            <a:r>
              <a:rPr lang="en-US" sz="2200" dirty="0">
                <a:latin typeface="Roboto" panose="02000000000000000000" pitchFamily="2" charset="0"/>
                <a:ea typeface="Roboto" panose="02000000000000000000" pitchFamily="2" charset="0"/>
              </a:rPr>
              <a:t>A letter or email dated within the last 365 days that a provider failed to schedule a service installation or offer an installation date within 10 business days of a request.</a:t>
            </a:r>
          </a:p>
          <a:p>
            <a:pPr lvl="1">
              <a:lnSpc>
                <a:spcPct val="120000"/>
              </a:lnSpc>
              <a:spcBef>
                <a:spcPts val="0"/>
              </a:spcBef>
            </a:pPr>
            <a:r>
              <a:rPr lang="en-US" sz="2200" dirty="0">
                <a:latin typeface="Roboto" panose="02000000000000000000" pitchFamily="2" charset="0"/>
                <a:ea typeface="Roboto" panose="02000000000000000000" pitchFamily="2" charset="0"/>
              </a:rPr>
              <a:t>A letter or email dated within the last 365 days indicating that a provider requested more than the standard installation fee to connect this location or that a provider quoted an amount in excess of the provider’s standard installation charge in order to connect service at the location.</a:t>
            </a:r>
          </a:p>
          <a:p>
            <a:pPr>
              <a:lnSpc>
                <a:spcPct val="120000"/>
              </a:lnSpc>
              <a:spcBef>
                <a:spcPts val="600"/>
              </a:spcBef>
            </a:pPr>
            <a:r>
              <a:rPr lang="en-US" sz="2600" b="1" cap="all" dirty="0">
                <a:solidFill>
                  <a:schemeClr val="accent3"/>
                </a:solidFill>
                <a:latin typeface="Roboto" panose="02000000000000000000" pitchFamily="2" charset="0"/>
                <a:ea typeface="Roboto" panose="02000000000000000000" pitchFamily="2" charset="0"/>
              </a:rPr>
              <a:t>Permissible Rebuttals:</a:t>
            </a:r>
          </a:p>
          <a:p>
            <a:pPr lvl="1">
              <a:lnSpc>
                <a:spcPct val="120000"/>
              </a:lnSpc>
              <a:spcBef>
                <a:spcPts val="0"/>
              </a:spcBef>
            </a:pPr>
            <a:r>
              <a:rPr lang="en-US" sz="2200" dirty="0">
                <a:latin typeface="Roboto" panose="02000000000000000000" pitchFamily="2" charset="0"/>
                <a:ea typeface="Roboto" panose="02000000000000000000" pitchFamily="2" charset="0"/>
              </a:rPr>
              <a:t>Provider shows that the location subscribes or has subscribed within the last 12 months, e.g., with a copy of a customer bill. </a:t>
            </a:r>
          </a:p>
          <a:p>
            <a:pPr lvl="1">
              <a:lnSpc>
                <a:spcPct val="120000"/>
              </a:lnSpc>
              <a:spcBef>
                <a:spcPts val="0"/>
              </a:spcBef>
            </a:pPr>
            <a:r>
              <a:rPr lang="en-US" sz="2200" dirty="0">
                <a:latin typeface="Roboto" panose="02000000000000000000" pitchFamily="2" charset="0"/>
                <a:ea typeface="Roboto" panose="02000000000000000000" pitchFamily="2" charset="0"/>
              </a:rPr>
              <a:t>If the evidence was a screenshot and believed to be in error, a screenshot that shows service availability. </a:t>
            </a:r>
          </a:p>
          <a:p>
            <a:pPr lvl="1">
              <a:lnSpc>
                <a:spcPct val="120000"/>
              </a:lnSpc>
              <a:spcBef>
                <a:spcPts val="0"/>
              </a:spcBef>
            </a:pPr>
            <a:r>
              <a:rPr lang="en-US" sz="2200" dirty="0">
                <a:latin typeface="Roboto" panose="02000000000000000000" pitchFamily="2" charset="0"/>
                <a:ea typeface="Roboto" panose="02000000000000000000" pitchFamily="2" charset="0"/>
              </a:rPr>
              <a:t>The provider submits evidence that service is now available as a standard installation, e.g., via a copy of an offer sent to the location.</a:t>
            </a:r>
          </a:p>
        </p:txBody>
      </p:sp>
    </p:spTree>
    <p:extLst>
      <p:ext uri="{BB962C8B-B14F-4D97-AF65-F5344CB8AC3E}">
        <p14:creationId xmlns:p14="http://schemas.microsoft.com/office/powerpoint/2010/main" val="3443956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45ED1E-3667-F862-0529-DD8D03D5197A}"/>
              </a:ext>
            </a:extLst>
          </p:cNvPr>
          <p:cNvSpPr>
            <a:spLocks noGrp="1"/>
          </p:cNvSpPr>
          <p:nvPr>
            <p:ph type="title"/>
          </p:nvPr>
        </p:nvSpPr>
        <p:spPr/>
        <p:txBody>
          <a:bodyPr/>
          <a:lstStyle/>
          <a:p>
            <a:r>
              <a:rPr lang="en-US" dirty="0"/>
              <a:t>Challenge Type – (S) Speed</a:t>
            </a:r>
          </a:p>
        </p:txBody>
      </p:sp>
      <p:sp>
        <p:nvSpPr>
          <p:cNvPr id="12" name="Content Placeholder 11">
            <a:extLst>
              <a:ext uri="{FF2B5EF4-FFF2-40B4-BE49-F238E27FC236}">
                <a16:creationId xmlns:a16="http://schemas.microsoft.com/office/drawing/2014/main" id="{1F4B59FF-631C-7204-342E-AD90323ED739}"/>
              </a:ext>
            </a:extLst>
          </p:cNvPr>
          <p:cNvSpPr>
            <a:spLocks noGrp="1"/>
          </p:cNvSpPr>
          <p:nvPr>
            <p:ph idx="1"/>
          </p:nvPr>
        </p:nvSpPr>
        <p:spPr>
          <a:xfrm>
            <a:off x="680321" y="2336873"/>
            <a:ext cx="9613861" cy="4322344"/>
          </a:xfrm>
        </p:spPr>
        <p:txBody>
          <a:bodyPr>
            <a:normAutofit/>
          </a:bodyPr>
          <a:lstStyle/>
          <a:p>
            <a:pPr>
              <a:lnSpc>
                <a:spcPct val="120000"/>
              </a:lnSpc>
              <a:spcBef>
                <a:spcPts val="600"/>
              </a:spcBef>
            </a:pPr>
            <a:r>
              <a:rPr lang="en-US" sz="1600" b="1" cap="all" dirty="0">
                <a:solidFill>
                  <a:schemeClr val="accent3"/>
                </a:solidFill>
                <a:latin typeface="Roboto" panose="02000000000000000000" pitchFamily="2" charset="0"/>
                <a:ea typeface="Roboto" panose="02000000000000000000" pitchFamily="2" charset="0"/>
              </a:rPr>
              <a:t>Description:</a:t>
            </a:r>
            <a:br>
              <a:rPr lang="en-US" sz="2200" dirty="0">
                <a:latin typeface="Roboto" panose="02000000000000000000" pitchFamily="2" charset="0"/>
                <a:ea typeface="Roboto" panose="02000000000000000000" pitchFamily="2" charset="0"/>
              </a:rPr>
            </a:br>
            <a:r>
              <a:rPr lang="en-US" sz="1400" dirty="0">
                <a:latin typeface="Roboto" panose="02000000000000000000" pitchFamily="2" charset="0"/>
                <a:ea typeface="Roboto" panose="02000000000000000000" pitchFamily="2" charset="0"/>
              </a:rPr>
              <a:t>The actual speed of the service tier falls below the unserved or underserved thresholds.</a:t>
            </a:r>
          </a:p>
          <a:p>
            <a:pPr>
              <a:lnSpc>
                <a:spcPct val="120000"/>
              </a:lnSpc>
              <a:spcBef>
                <a:spcPts val="600"/>
              </a:spcBef>
            </a:pPr>
            <a:r>
              <a:rPr lang="en-US" sz="1600" b="1" cap="all" dirty="0">
                <a:solidFill>
                  <a:schemeClr val="accent3"/>
                </a:solidFill>
                <a:latin typeface="Roboto" panose="02000000000000000000" pitchFamily="2" charset="0"/>
                <a:ea typeface="Roboto" panose="02000000000000000000" pitchFamily="2" charset="0"/>
              </a:rPr>
              <a:t>Allowed Evidence: </a:t>
            </a:r>
          </a:p>
          <a:p>
            <a:pPr lvl="1">
              <a:lnSpc>
                <a:spcPct val="120000"/>
              </a:lnSpc>
              <a:spcBef>
                <a:spcPts val="0"/>
              </a:spcBef>
            </a:pPr>
            <a:r>
              <a:rPr lang="en-US" sz="1400" dirty="0">
                <a:latin typeface="Roboto" panose="02000000000000000000" pitchFamily="2" charset="0"/>
                <a:ea typeface="Roboto" panose="02000000000000000000" pitchFamily="2" charset="0"/>
              </a:rPr>
              <a:t>Speed test by subscriber, showing the insufficient speed and meeting the requirements for speed tests.</a:t>
            </a:r>
          </a:p>
          <a:p>
            <a:pPr lvl="1">
              <a:lnSpc>
                <a:spcPct val="120000"/>
              </a:lnSpc>
              <a:spcBef>
                <a:spcPts val="0"/>
              </a:spcBef>
            </a:pPr>
            <a:r>
              <a:rPr lang="en-US" sz="1400" dirty="0"/>
              <a:t>Screen shots of speed test </a:t>
            </a:r>
          </a:p>
          <a:p>
            <a:pPr>
              <a:lnSpc>
                <a:spcPct val="120000"/>
              </a:lnSpc>
              <a:spcBef>
                <a:spcPts val="0"/>
              </a:spcBef>
            </a:pPr>
            <a:r>
              <a:rPr lang="en-US" sz="1600" b="1" cap="all" dirty="0">
                <a:solidFill>
                  <a:schemeClr val="accent3"/>
                </a:solidFill>
                <a:latin typeface="Roboto" panose="02000000000000000000" pitchFamily="2" charset="0"/>
                <a:ea typeface="Roboto" panose="02000000000000000000" pitchFamily="2" charset="0"/>
              </a:rPr>
              <a:t>Permissible Rebuttals:</a:t>
            </a:r>
          </a:p>
          <a:p>
            <a:pPr lvl="1">
              <a:lnSpc>
                <a:spcPct val="120000"/>
              </a:lnSpc>
              <a:spcBef>
                <a:spcPts val="0"/>
              </a:spcBef>
            </a:pPr>
            <a:r>
              <a:rPr lang="en-US" sz="1400" dirty="0">
                <a:latin typeface="Roboto" panose="02000000000000000000" pitchFamily="2" charset="0"/>
                <a:ea typeface="Roboto" panose="02000000000000000000" pitchFamily="2" charset="0"/>
              </a:rPr>
              <a:t>Provider has countervailing speed test evidence showing sufficient speed, e.g., from their own network management system.</a:t>
            </a:r>
          </a:p>
        </p:txBody>
      </p:sp>
    </p:spTree>
    <p:extLst>
      <p:ext uri="{BB962C8B-B14F-4D97-AF65-F5344CB8AC3E}">
        <p14:creationId xmlns:p14="http://schemas.microsoft.com/office/powerpoint/2010/main" val="845872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DBED-5A19-3D38-B537-7C80D7DCE37A}"/>
              </a:ext>
            </a:extLst>
          </p:cNvPr>
          <p:cNvSpPr>
            <a:spLocks noGrp="1"/>
          </p:cNvSpPr>
          <p:nvPr>
            <p:ph type="title"/>
          </p:nvPr>
        </p:nvSpPr>
        <p:spPr/>
        <p:txBody>
          <a:bodyPr/>
          <a:lstStyle/>
          <a:p>
            <a:r>
              <a:rPr lang="en-US" dirty="0"/>
              <a:t>Challenge Type – (S) Speed:</a:t>
            </a:r>
            <a:br>
              <a:rPr lang="en-US" dirty="0"/>
            </a:br>
            <a:r>
              <a:rPr lang="en-US" dirty="0"/>
              <a:t>Speed Test Requirements</a:t>
            </a:r>
          </a:p>
        </p:txBody>
      </p:sp>
      <p:sp>
        <p:nvSpPr>
          <p:cNvPr id="3" name="Content Placeholder 2">
            <a:extLst>
              <a:ext uri="{FF2B5EF4-FFF2-40B4-BE49-F238E27FC236}">
                <a16:creationId xmlns:a16="http://schemas.microsoft.com/office/drawing/2014/main" id="{EC82490E-137A-8995-D60D-1F6CA4430F32}"/>
              </a:ext>
            </a:extLst>
          </p:cNvPr>
          <p:cNvSpPr>
            <a:spLocks noGrp="1"/>
          </p:cNvSpPr>
          <p:nvPr>
            <p:ph idx="1"/>
          </p:nvPr>
        </p:nvSpPr>
        <p:spPr/>
        <p:txBody>
          <a:bodyPr>
            <a:normAutofit fontScale="62500" lnSpcReduction="20000"/>
          </a:bodyPr>
          <a:lstStyle/>
          <a:p>
            <a:pPr marL="0" indent="0">
              <a:lnSpc>
                <a:spcPct val="120000"/>
              </a:lnSpc>
              <a:buNone/>
            </a:pPr>
            <a:r>
              <a:rPr lang="en-US" sz="2600" dirty="0"/>
              <a:t>The NBO will accept speed tests as evidence for substantiating challenges and rebuttals. Each speed test consists of three measurements, taken on different days. Speed tests cannot predate the beginning of the challenge period by more than 60 days.</a:t>
            </a:r>
          </a:p>
          <a:p>
            <a:pPr marL="0" indent="0">
              <a:buNone/>
            </a:pPr>
            <a:r>
              <a:rPr lang="en-US" sz="2600" b="1" dirty="0">
                <a:solidFill>
                  <a:schemeClr val="accent3"/>
                </a:solidFill>
              </a:rPr>
              <a:t>Speed tests can take four forms: </a:t>
            </a:r>
          </a:p>
          <a:p>
            <a:pPr marL="457200" indent="-457200">
              <a:lnSpc>
                <a:spcPct val="120000"/>
              </a:lnSpc>
              <a:buFont typeface="+mj-lt"/>
              <a:buAutoNum type="arabicPeriod"/>
            </a:pPr>
            <a:r>
              <a:rPr lang="en-US" sz="2200" dirty="0"/>
              <a:t>A reading of the physical line speed provided by the residential gateway, (i.e., DSL modem, cable </a:t>
            </a:r>
            <a:r>
              <a:rPr lang="en-US" sz="2200"/>
              <a:t>modem for HFC, ONT for </a:t>
            </a:r>
            <a:r>
              <a:rPr lang="en-US" sz="2200" dirty="0"/>
              <a:t>FTTH), or fixed wireless subscriber module. </a:t>
            </a:r>
          </a:p>
          <a:p>
            <a:pPr marL="457200" indent="-457200">
              <a:lnSpc>
                <a:spcPct val="120000"/>
              </a:lnSpc>
              <a:buFont typeface="+mj-lt"/>
              <a:buAutoNum type="arabicPeriod"/>
            </a:pPr>
            <a:r>
              <a:rPr lang="en-US" sz="2200" dirty="0"/>
              <a:t>A reading of the speed test available from within the residential gateway web interface. </a:t>
            </a:r>
          </a:p>
          <a:p>
            <a:pPr marL="457200" indent="-457200">
              <a:lnSpc>
                <a:spcPct val="120000"/>
              </a:lnSpc>
              <a:buFont typeface="+mj-lt"/>
              <a:buAutoNum type="arabicPeriod"/>
            </a:pPr>
            <a:r>
              <a:rPr lang="en-US" sz="2200" dirty="0"/>
              <a:t>A reading of the speed test found on the service provider’s web page. </a:t>
            </a:r>
          </a:p>
          <a:p>
            <a:pPr marL="457200" indent="-457200">
              <a:lnSpc>
                <a:spcPct val="120000"/>
              </a:lnSpc>
              <a:buFont typeface="+mj-lt"/>
              <a:buAutoNum type="arabicPeriod"/>
            </a:pPr>
            <a:r>
              <a:rPr lang="en-US" sz="2200" dirty="0"/>
              <a:t>A speed test performed on a laptop or desktop computer within immediate proximity of the residential gateway, using either of the two below speed test services: </a:t>
            </a:r>
          </a:p>
          <a:p>
            <a:pPr marL="914400" lvl="1" indent="-457200">
              <a:lnSpc>
                <a:spcPct val="120000"/>
              </a:lnSpc>
              <a:buFont typeface="+mj-lt"/>
              <a:buAutoNum type="alphaLcParenR"/>
            </a:pPr>
            <a:r>
              <a:rPr lang="en-US" sz="2200" dirty="0" err="1"/>
              <a:t>Ookla</a:t>
            </a:r>
            <a:r>
              <a:rPr lang="en-US" sz="2200" dirty="0"/>
              <a:t>: https://www.speedtest.net/ </a:t>
            </a:r>
          </a:p>
          <a:p>
            <a:pPr marL="914400" lvl="1" indent="-457200">
              <a:lnSpc>
                <a:spcPct val="120000"/>
              </a:lnSpc>
              <a:buFont typeface="+mj-lt"/>
              <a:buAutoNum type="alphaLcParenR"/>
            </a:pPr>
            <a:r>
              <a:rPr lang="en-US" sz="2200" dirty="0"/>
              <a:t>M-Lab: https://speed.measurementlab.net/</a:t>
            </a:r>
            <a:endParaRPr lang="en-US" sz="2400" dirty="0"/>
          </a:p>
        </p:txBody>
      </p:sp>
    </p:spTree>
    <p:extLst>
      <p:ext uri="{BB962C8B-B14F-4D97-AF65-F5344CB8AC3E}">
        <p14:creationId xmlns:p14="http://schemas.microsoft.com/office/powerpoint/2010/main" val="319523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DBED-5A19-3D38-B537-7C80D7DCE37A}"/>
              </a:ext>
            </a:extLst>
          </p:cNvPr>
          <p:cNvSpPr>
            <a:spLocks noGrp="1"/>
          </p:cNvSpPr>
          <p:nvPr>
            <p:ph type="title"/>
          </p:nvPr>
        </p:nvSpPr>
        <p:spPr/>
        <p:txBody>
          <a:bodyPr/>
          <a:lstStyle/>
          <a:p>
            <a:r>
              <a:rPr lang="en-US" dirty="0"/>
              <a:t>Challenge Type – (S) Speed:</a:t>
            </a:r>
            <a:br>
              <a:rPr lang="en-US" dirty="0"/>
            </a:br>
            <a:r>
              <a:rPr lang="en-US" dirty="0"/>
              <a:t>Speed Test Requirements </a:t>
            </a:r>
            <a:r>
              <a:rPr lang="en-US" sz="2400" dirty="0"/>
              <a:t>(cont’d)</a:t>
            </a:r>
            <a:endParaRPr lang="en-US" dirty="0"/>
          </a:p>
        </p:txBody>
      </p:sp>
      <p:sp>
        <p:nvSpPr>
          <p:cNvPr id="3" name="Content Placeholder 2">
            <a:extLst>
              <a:ext uri="{FF2B5EF4-FFF2-40B4-BE49-F238E27FC236}">
                <a16:creationId xmlns:a16="http://schemas.microsoft.com/office/drawing/2014/main" id="{EC82490E-137A-8995-D60D-1F6CA4430F32}"/>
              </a:ext>
            </a:extLst>
          </p:cNvPr>
          <p:cNvSpPr>
            <a:spLocks noGrp="1"/>
          </p:cNvSpPr>
          <p:nvPr>
            <p:ph idx="1"/>
          </p:nvPr>
        </p:nvSpPr>
        <p:spPr/>
        <p:txBody>
          <a:bodyPr>
            <a:normAutofit/>
          </a:bodyPr>
          <a:lstStyle/>
          <a:p>
            <a:pPr marL="0" indent="0">
              <a:buNone/>
            </a:pPr>
            <a:r>
              <a:rPr lang="en-US" sz="1600" b="1" dirty="0">
                <a:solidFill>
                  <a:schemeClr val="accent3"/>
                </a:solidFill>
              </a:rPr>
              <a:t>Each group of three speed tests must include: </a:t>
            </a:r>
          </a:p>
          <a:p>
            <a:pPr marL="457200" indent="-457200">
              <a:buFont typeface="+mj-lt"/>
              <a:buAutoNum type="arabicPeriod"/>
            </a:pPr>
            <a:r>
              <a:rPr lang="en-US" sz="1400" dirty="0"/>
              <a:t>The name and street address of the customer conducting the speed test. </a:t>
            </a:r>
          </a:p>
          <a:p>
            <a:pPr marL="457200" indent="-457200">
              <a:buFont typeface="+mj-lt"/>
              <a:buAutoNum type="arabicPeriod"/>
            </a:pPr>
            <a:r>
              <a:rPr lang="en-US" sz="1400" dirty="0"/>
              <a:t>A certification of the speed tier the customer subscribes to (e.g., a copy of the customer's last invoice). </a:t>
            </a:r>
          </a:p>
          <a:p>
            <a:pPr marL="457200" indent="-457200">
              <a:buFont typeface="+mj-lt"/>
              <a:buAutoNum type="arabicPeriod"/>
            </a:pPr>
            <a:r>
              <a:rPr lang="en-US" sz="1400" dirty="0"/>
              <a:t>An agreement, using an online form provided by NBO, that grants access to these information elements to the broadband office, any contractors supporting the challenge process, and the service provider https://speed.measurementlab.net/</a:t>
            </a:r>
          </a:p>
          <a:p>
            <a:pPr marL="457200" indent="-457200">
              <a:buFont typeface="+mj-lt"/>
              <a:buAutoNum type="arabicPeriod"/>
            </a:pPr>
            <a:endParaRPr lang="en-US" sz="1400" dirty="0"/>
          </a:p>
          <a:p>
            <a:pPr marL="457200" indent="-457200">
              <a:buFont typeface="+mj-lt"/>
              <a:buAutoNum type="arabicPeriod"/>
            </a:pPr>
            <a:endParaRPr lang="en-US" sz="1400" dirty="0"/>
          </a:p>
          <a:p>
            <a:pPr marL="0" indent="0">
              <a:buNone/>
            </a:pPr>
            <a:endParaRPr lang="en-US" sz="1400" dirty="0"/>
          </a:p>
          <a:p>
            <a:pPr marL="0" indent="0">
              <a:buNone/>
            </a:pPr>
            <a:r>
              <a:rPr lang="en-US" dirty="0"/>
              <a:t>More information is available on the website: broadband.nebraska.gov/challenge</a:t>
            </a:r>
          </a:p>
        </p:txBody>
      </p:sp>
    </p:spTree>
    <p:extLst>
      <p:ext uri="{BB962C8B-B14F-4D97-AF65-F5344CB8AC3E}">
        <p14:creationId xmlns:p14="http://schemas.microsoft.com/office/powerpoint/2010/main" val="1411906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45ED1E-3667-F862-0529-DD8D03D5197A}"/>
              </a:ext>
            </a:extLst>
          </p:cNvPr>
          <p:cNvSpPr>
            <a:spLocks noGrp="1"/>
          </p:cNvSpPr>
          <p:nvPr>
            <p:ph type="title"/>
          </p:nvPr>
        </p:nvSpPr>
        <p:spPr/>
        <p:txBody>
          <a:bodyPr/>
          <a:lstStyle/>
          <a:p>
            <a:r>
              <a:rPr lang="en-US" dirty="0"/>
              <a:t>Challenge Type – (L) Latency</a:t>
            </a:r>
          </a:p>
        </p:txBody>
      </p:sp>
      <p:sp>
        <p:nvSpPr>
          <p:cNvPr id="12" name="Content Placeholder 11">
            <a:extLst>
              <a:ext uri="{FF2B5EF4-FFF2-40B4-BE49-F238E27FC236}">
                <a16:creationId xmlns:a16="http://schemas.microsoft.com/office/drawing/2014/main" id="{1F4B59FF-631C-7204-342E-AD90323ED739}"/>
              </a:ext>
            </a:extLst>
          </p:cNvPr>
          <p:cNvSpPr>
            <a:spLocks noGrp="1"/>
          </p:cNvSpPr>
          <p:nvPr>
            <p:ph idx="1"/>
          </p:nvPr>
        </p:nvSpPr>
        <p:spPr>
          <a:xfrm>
            <a:off x="680321" y="2336873"/>
            <a:ext cx="9613861" cy="4322344"/>
          </a:xfrm>
        </p:spPr>
        <p:txBody>
          <a:bodyPr>
            <a:normAutofit/>
          </a:bodyPr>
          <a:lstStyle/>
          <a:p>
            <a:pPr>
              <a:lnSpc>
                <a:spcPct val="120000"/>
              </a:lnSpc>
              <a:spcBef>
                <a:spcPts val="600"/>
              </a:spcBef>
            </a:pPr>
            <a:r>
              <a:rPr lang="en-US" sz="1600" b="1" cap="all" dirty="0">
                <a:solidFill>
                  <a:schemeClr val="accent3"/>
                </a:solidFill>
                <a:latin typeface="Roboto" panose="02000000000000000000" pitchFamily="2" charset="0"/>
                <a:ea typeface="Roboto" panose="02000000000000000000" pitchFamily="2" charset="0"/>
              </a:rPr>
              <a:t>Description:</a:t>
            </a:r>
            <a:br>
              <a:rPr lang="en-US" sz="2200" dirty="0">
                <a:latin typeface="Roboto" panose="02000000000000000000" pitchFamily="2" charset="0"/>
                <a:ea typeface="Roboto" panose="02000000000000000000" pitchFamily="2" charset="0"/>
              </a:rPr>
            </a:br>
            <a:r>
              <a:rPr lang="en-US" sz="1400" dirty="0">
                <a:latin typeface="Roboto" panose="02000000000000000000" pitchFamily="2" charset="0"/>
                <a:ea typeface="Roboto" panose="02000000000000000000" pitchFamily="2" charset="0"/>
              </a:rPr>
              <a:t>The round-trip latency of the broadband service exceeds 100 </a:t>
            </a:r>
            <a:r>
              <a:rPr lang="en-US" sz="1400" dirty="0" err="1">
                <a:latin typeface="Roboto" panose="02000000000000000000" pitchFamily="2" charset="0"/>
                <a:ea typeface="Roboto" panose="02000000000000000000" pitchFamily="2" charset="0"/>
              </a:rPr>
              <a:t>ms.</a:t>
            </a:r>
            <a:endParaRPr lang="en-US" sz="1400" dirty="0">
              <a:latin typeface="Roboto" panose="02000000000000000000" pitchFamily="2" charset="0"/>
              <a:ea typeface="Roboto" panose="02000000000000000000" pitchFamily="2" charset="0"/>
            </a:endParaRPr>
          </a:p>
          <a:p>
            <a:pPr>
              <a:lnSpc>
                <a:spcPct val="120000"/>
              </a:lnSpc>
              <a:spcBef>
                <a:spcPts val="600"/>
              </a:spcBef>
            </a:pPr>
            <a:r>
              <a:rPr lang="en-US" sz="1600" b="1" cap="all" dirty="0">
                <a:solidFill>
                  <a:schemeClr val="accent3"/>
                </a:solidFill>
                <a:latin typeface="Roboto" panose="02000000000000000000" pitchFamily="2" charset="0"/>
                <a:ea typeface="Roboto" panose="02000000000000000000" pitchFamily="2" charset="0"/>
              </a:rPr>
              <a:t>Allowed Evidence: </a:t>
            </a:r>
          </a:p>
          <a:p>
            <a:pPr lvl="1">
              <a:lnSpc>
                <a:spcPct val="120000"/>
              </a:lnSpc>
              <a:spcBef>
                <a:spcPts val="0"/>
              </a:spcBef>
            </a:pPr>
            <a:r>
              <a:rPr lang="en-US" sz="1400" dirty="0">
                <a:latin typeface="Roboto" panose="02000000000000000000" pitchFamily="2" charset="0"/>
                <a:ea typeface="Roboto" panose="02000000000000000000" pitchFamily="2" charset="0"/>
              </a:rPr>
              <a:t>Speed test by subscriber, showing the excessive latency.</a:t>
            </a:r>
          </a:p>
          <a:p>
            <a:pPr>
              <a:lnSpc>
                <a:spcPct val="120000"/>
              </a:lnSpc>
              <a:spcBef>
                <a:spcPts val="600"/>
              </a:spcBef>
            </a:pPr>
            <a:r>
              <a:rPr lang="en-US" sz="1600" b="1" cap="all" dirty="0">
                <a:solidFill>
                  <a:schemeClr val="accent3"/>
                </a:solidFill>
                <a:latin typeface="Roboto" panose="02000000000000000000" pitchFamily="2" charset="0"/>
                <a:ea typeface="Roboto" panose="02000000000000000000" pitchFamily="2" charset="0"/>
              </a:rPr>
              <a:t>Permissible Rebuttals:</a:t>
            </a:r>
          </a:p>
          <a:p>
            <a:pPr lvl="1">
              <a:lnSpc>
                <a:spcPct val="120000"/>
              </a:lnSpc>
              <a:spcBef>
                <a:spcPts val="0"/>
              </a:spcBef>
            </a:pPr>
            <a:r>
              <a:rPr lang="en-US" sz="1400" dirty="0">
                <a:latin typeface="Roboto" panose="02000000000000000000" pitchFamily="2" charset="0"/>
                <a:ea typeface="Roboto" panose="02000000000000000000" pitchFamily="2" charset="0"/>
              </a:rPr>
              <a:t>Provider has countervailing speed test evidence showing latency at or below 100 </a:t>
            </a:r>
            <a:r>
              <a:rPr lang="en-US" sz="1400" dirty="0" err="1">
                <a:latin typeface="Roboto" panose="02000000000000000000" pitchFamily="2" charset="0"/>
                <a:ea typeface="Roboto" panose="02000000000000000000" pitchFamily="2" charset="0"/>
              </a:rPr>
              <a:t>ms</a:t>
            </a:r>
            <a:r>
              <a:rPr lang="en-US" sz="1400" dirty="0">
                <a:latin typeface="Roboto" panose="02000000000000000000" pitchFamily="2" charset="0"/>
                <a:ea typeface="Roboto" panose="02000000000000000000" pitchFamily="2" charset="0"/>
              </a:rPr>
              <a:t>, e.g., from their own network management system or the Connect America Fund (CAF) performance measurements.</a:t>
            </a:r>
          </a:p>
        </p:txBody>
      </p:sp>
    </p:spTree>
    <p:extLst>
      <p:ext uri="{BB962C8B-B14F-4D97-AF65-F5344CB8AC3E}">
        <p14:creationId xmlns:p14="http://schemas.microsoft.com/office/powerpoint/2010/main" val="3927971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45ED1E-3667-F862-0529-DD8D03D5197A}"/>
              </a:ext>
            </a:extLst>
          </p:cNvPr>
          <p:cNvSpPr>
            <a:spLocks noGrp="1"/>
          </p:cNvSpPr>
          <p:nvPr>
            <p:ph type="title"/>
          </p:nvPr>
        </p:nvSpPr>
        <p:spPr/>
        <p:txBody>
          <a:bodyPr/>
          <a:lstStyle/>
          <a:p>
            <a:r>
              <a:rPr lang="en-US" dirty="0"/>
              <a:t>Challenge Type – Others</a:t>
            </a:r>
          </a:p>
        </p:txBody>
      </p:sp>
      <p:sp>
        <p:nvSpPr>
          <p:cNvPr id="12" name="Content Placeholder 11">
            <a:extLst>
              <a:ext uri="{FF2B5EF4-FFF2-40B4-BE49-F238E27FC236}">
                <a16:creationId xmlns:a16="http://schemas.microsoft.com/office/drawing/2014/main" id="{1F4B59FF-631C-7204-342E-AD90323ED739}"/>
              </a:ext>
            </a:extLst>
          </p:cNvPr>
          <p:cNvSpPr>
            <a:spLocks noGrp="1"/>
          </p:cNvSpPr>
          <p:nvPr>
            <p:ph idx="1"/>
          </p:nvPr>
        </p:nvSpPr>
        <p:spPr>
          <a:xfrm>
            <a:off x="680321" y="2336873"/>
            <a:ext cx="9613861" cy="4322344"/>
          </a:xfrm>
        </p:spPr>
        <p:txBody>
          <a:bodyPr>
            <a:normAutofit/>
          </a:bodyPr>
          <a:lstStyle/>
          <a:p>
            <a:pPr marL="0" indent="0">
              <a:lnSpc>
                <a:spcPct val="120000"/>
              </a:lnSpc>
              <a:spcBef>
                <a:spcPts val="600"/>
              </a:spcBef>
              <a:buNone/>
            </a:pPr>
            <a:r>
              <a:rPr lang="en-US" sz="2800" b="1" dirty="0">
                <a:solidFill>
                  <a:schemeClr val="accent3"/>
                </a:solidFill>
                <a:latin typeface="Roboto" panose="02000000000000000000" pitchFamily="2" charset="0"/>
                <a:ea typeface="Roboto" panose="02000000000000000000" pitchFamily="2" charset="0"/>
              </a:rPr>
              <a:t>All other challenge types are outlined on our website: </a:t>
            </a:r>
          </a:p>
          <a:p>
            <a:pPr marL="0" indent="0">
              <a:lnSpc>
                <a:spcPct val="120000"/>
              </a:lnSpc>
              <a:spcBef>
                <a:spcPts val="600"/>
              </a:spcBef>
              <a:buNone/>
            </a:pPr>
            <a:r>
              <a:rPr lang="en-US" dirty="0">
                <a:latin typeface="Roboto" panose="02000000000000000000" pitchFamily="2" charset="0"/>
                <a:ea typeface="Roboto" panose="02000000000000000000" pitchFamily="2" charset="0"/>
                <a:hlinkClick r:id="rId2">
                  <a:extLst>
                    <a:ext uri="{A12FA001-AC4F-418D-AE19-62706E023703}">
                      <ahyp:hlinkClr xmlns:ahyp="http://schemas.microsoft.com/office/drawing/2018/hyperlinkcolor" val="tx"/>
                    </a:ext>
                  </a:extLst>
                </a:hlinkClick>
              </a:rPr>
              <a:t>https://broadband.nebraska.gov/challenge/challenge-types/</a:t>
            </a: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052164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749-6A3C-731D-7E9A-AB5BD3529F3F}"/>
              </a:ext>
            </a:extLst>
          </p:cNvPr>
          <p:cNvSpPr>
            <a:spLocks noGrp="1"/>
          </p:cNvSpPr>
          <p:nvPr>
            <p:ph type="title"/>
          </p:nvPr>
        </p:nvSpPr>
        <p:spPr/>
        <p:txBody>
          <a:bodyPr/>
          <a:lstStyle/>
          <a:p>
            <a:r>
              <a:rPr lang="en-US" dirty="0"/>
              <a:t>About the Nebraska Broadband Office (NBO)</a:t>
            </a:r>
          </a:p>
        </p:txBody>
      </p:sp>
      <p:sp>
        <p:nvSpPr>
          <p:cNvPr id="3" name="Content Placeholder 2">
            <a:extLst>
              <a:ext uri="{FF2B5EF4-FFF2-40B4-BE49-F238E27FC236}">
                <a16:creationId xmlns:a16="http://schemas.microsoft.com/office/drawing/2014/main" id="{8E9B8E33-8527-66E7-B8C6-0B5B160872DE}"/>
              </a:ext>
            </a:extLst>
          </p:cNvPr>
          <p:cNvSpPr>
            <a:spLocks noGrp="1"/>
          </p:cNvSpPr>
          <p:nvPr>
            <p:ph idx="1"/>
          </p:nvPr>
        </p:nvSpPr>
        <p:spPr/>
        <p:txBody>
          <a:bodyPr>
            <a:normAutofit/>
          </a:bodyPr>
          <a:lstStyle/>
          <a:p>
            <a:pPr marL="0" indent="0">
              <a:lnSpc>
                <a:spcPct val="100000"/>
              </a:lnSpc>
              <a:buNone/>
            </a:pPr>
            <a:r>
              <a:rPr lang="en-US" sz="2000" dirty="0">
                <a:latin typeface="Montserrat" panose="00000500000000000000" pitchFamily="2" charset="0"/>
              </a:rPr>
              <a:t>Under the Broadband, Equity, Access, and Deployment (BEAD) Program, Nebraska will receive just over $405M to connect every household and business who does not yet have access. </a:t>
            </a:r>
          </a:p>
          <a:p>
            <a:pPr marL="0" indent="0">
              <a:lnSpc>
                <a:spcPct val="100000"/>
              </a:lnSpc>
              <a:buNone/>
            </a:pPr>
            <a:r>
              <a:rPr lang="en-US" sz="2000" dirty="0">
                <a:latin typeface="Montserrat" panose="00000500000000000000" pitchFamily="2" charset="0"/>
              </a:rPr>
              <a:t>Our goal: every Nebraskan will have access to high-speed internet.</a:t>
            </a:r>
          </a:p>
          <a:p>
            <a:pPr marL="0" indent="0">
              <a:lnSpc>
                <a:spcPct val="100000"/>
              </a:lnSpc>
              <a:buNone/>
            </a:pPr>
            <a:endParaRPr lang="en-US" sz="2400" dirty="0">
              <a:latin typeface="Montserrat" panose="00000500000000000000" pitchFamily="2" charset="0"/>
            </a:endParaRPr>
          </a:p>
          <a:p>
            <a:pPr marL="0" indent="0">
              <a:lnSpc>
                <a:spcPct val="100000"/>
              </a:lnSpc>
              <a:spcBef>
                <a:spcPts val="0"/>
              </a:spcBef>
              <a:buNone/>
            </a:pPr>
            <a:r>
              <a:rPr lang="en-US" sz="2400" b="1"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Patrick Haggerty, Director</a:t>
            </a:r>
          </a:p>
          <a:p>
            <a:pPr marL="0" indent="0">
              <a:lnSpc>
                <a:spcPct val="100000"/>
              </a:lnSpc>
              <a:spcBef>
                <a:spcPts val="0"/>
              </a:spcBef>
              <a:buNone/>
            </a:pPr>
            <a:r>
              <a:rPr lang="en-US" sz="2400" b="1"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Patrick Redmond, Deputy Director</a:t>
            </a:r>
          </a:p>
          <a:p>
            <a:pPr marL="0" indent="0">
              <a:lnSpc>
                <a:spcPct val="100000"/>
              </a:lnSpc>
              <a:spcBef>
                <a:spcPts val="0"/>
              </a:spcBef>
              <a:buNone/>
            </a:pPr>
            <a:r>
              <a:rPr lang="en-US" sz="2400" b="1"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Diane Lowe, DHA, Grants and Budget Administrator</a:t>
            </a:r>
          </a:p>
          <a:p>
            <a:pPr marL="0" indent="0">
              <a:lnSpc>
                <a:spcPct val="100000"/>
              </a:lnSpc>
              <a:spcBef>
                <a:spcPts val="0"/>
              </a:spcBef>
              <a:buNone/>
            </a:pPr>
            <a:r>
              <a:rPr lang="en-US" sz="2400" b="1" i="1" dirty="0">
                <a:effectLst>
                  <a:outerShdw blurRad="38100" dist="38100" dir="2700000" algn="tl">
                    <a:srgbClr val="000000">
                      <a:alpha val="43137"/>
                    </a:srgbClr>
                  </a:outerShdw>
                </a:effectLst>
                <a:latin typeface="Roboto" panose="02000000000000000000" pitchFamily="2" charset="0"/>
                <a:ea typeface="Roboto" panose="02000000000000000000" pitchFamily="2" charset="0"/>
              </a:rPr>
              <a:t>Rachel Kilcoin, External Affairs Manager</a:t>
            </a:r>
          </a:p>
          <a:p>
            <a:endParaRPr lang="en-US" dirty="0"/>
          </a:p>
        </p:txBody>
      </p:sp>
      <p:pic>
        <p:nvPicPr>
          <p:cNvPr id="11" name="Picture 10" descr="Logo, company name&#10;&#10;Description automatically generated">
            <a:extLst>
              <a:ext uri="{FF2B5EF4-FFF2-40B4-BE49-F238E27FC236}">
                <a16:creationId xmlns:a16="http://schemas.microsoft.com/office/drawing/2014/main" id="{4DEC3692-35CC-A4EF-AE6A-6235C771604D}"/>
              </a:ext>
            </a:extLst>
          </p:cNvPr>
          <p:cNvPicPr>
            <a:picLocks noChangeAspect="1"/>
          </p:cNvPicPr>
          <p:nvPr/>
        </p:nvPicPr>
        <p:blipFill rotWithShape="1">
          <a:blip r:embed="rId2"/>
          <a:srcRect l="17882" t="25190" r="16865" b="20399"/>
          <a:stretch/>
        </p:blipFill>
        <p:spPr>
          <a:xfrm>
            <a:off x="8955074" y="5291675"/>
            <a:ext cx="2758314" cy="1262896"/>
          </a:xfrm>
          <a:prstGeom prst="rect">
            <a:avLst/>
          </a:prstGeom>
        </p:spPr>
      </p:pic>
    </p:spTree>
    <p:extLst>
      <p:ext uri="{BB962C8B-B14F-4D97-AF65-F5344CB8AC3E}">
        <p14:creationId xmlns:p14="http://schemas.microsoft.com/office/powerpoint/2010/main" val="1486559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45ED1E-3667-F862-0529-DD8D03D5197A}"/>
              </a:ext>
            </a:extLst>
          </p:cNvPr>
          <p:cNvSpPr>
            <a:spLocks noGrp="1"/>
          </p:cNvSpPr>
          <p:nvPr>
            <p:ph type="title"/>
          </p:nvPr>
        </p:nvSpPr>
        <p:spPr/>
        <p:txBody>
          <a:bodyPr/>
          <a:lstStyle/>
          <a:p>
            <a:r>
              <a:rPr lang="en-US" dirty="0"/>
              <a:t>Advocate Registration</a:t>
            </a:r>
          </a:p>
        </p:txBody>
      </p:sp>
      <p:sp>
        <p:nvSpPr>
          <p:cNvPr id="12" name="Content Placeholder 11">
            <a:extLst>
              <a:ext uri="{FF2B5EF4-FFF2-40B4-BE49-F238E27FC236}">
                <a16:creationId xmlns:a16="http://schemas.microsoft.com/office/drawing/2014/main" id="{1F4B59FF-631C-7204-342E-AD90323ED739}"/>
              </a:ext>
            </a:extLst>
          </p:cNvPr>
          <p:cNvSpPr>
            <a:spLocks noGrp="1"/>
          </p:cNvSpPr>
          <p:nvPr>
            <p:ph idx="1"/>
          </p:nvPr>
        </p:nvSpPr>
        <p:spPr>
          <a:xfrm>
            <a:off x="680321" y="2336873"/>
            <a:ext cx="9613861" cy="4322344"/>
          </a:xfrm>
        </p:spPr>
        <p:txBody>
          <a:bodyPr>
            <a:normAutofit/>
          </a:bodyPr>
          <a:lstStyle/>
          <a:p>
            <a:pPr>
              <a:lnSpc>
                <a:spcPct val="120000"/>
              </a:lnSpc>
              <a:spcBef>
                <a:spcPts val="600"/>
              </a:spcBef>
            </a:pPr>
            <a:r>
              <a:rPr lang="en-US" sz="2000" dirty="0">
                <a:latin typeface="Roboto" panose="02000000000000000000" pitchFamily="2" charset="0"/>
                <a:ea typeface="Roboto" panose="02000000000000000000" pitchFamily="2" charset="0"/>
              </a:rPr>
              <a:t>Contact </a:t>
            </a:r>
            <a:r>
              <a:rPr lang="en-US" sz="2000" dirty="0"/>
              <a:t>NBO </a:t>
            </a:r>
            <a:r>
              <a:rPr lang="en-US" sz="2000" dirty="0">
                <a:latin typeface="Roboto" panose="02000000000000000000" pitchFamily="2" charset="0"/>
                <a:ea typeface="Roboto" panose="02000000000000000000" pitchFamily="2" charset="0"/>
              </a:rPr>
              <a:t>to register your government office, non-profit, or ISP to become an Advocate for challenges. </a:t>
            </a:r>
          </a:p>
          <a:p>
            <a:pPr marL="0" indent="0">
              <a:lnSpc>
                <a:spcPct val="120000"/>
              </a:lnSpc>
              <a:spcBef>
                <a:spcPts val="600"/>
              </a:spcBef>
              <a:buNone/>
            </a:pPr>
            <a:r>
              <a:rPr lang="en-US" sz="2800" dirty="0"/>
              <a:t>	</a:t>
            </a:r>
            <a:r>
              <a:rPr lang="en-US" sz="2000" dirty="0"/>
              <a:t>ndot.broadbandoffice@nebraska.gov</a:t>
            </a:r>
          </a:p>
          <a:p>
            <a:pPr marL="0" indent="0">
              <a:lnSpc>
                <a:spcPct val="120000"/>
              </a:lnSpc>
              <a:spcBef>
                <a:spcPts val="600"/>
              </a:spcBef>
              <a:buNone/>
            </a:pPr>
            <a:r>
              <a:rPr lang="en-US" sz="2000" dirty="0">
                <a:latin typeface="Roboto" panose="02000000000000000000" pitchFamily="2" charset="0"/>
                <a:ea typeface="Roboto" panose="02000000000000000000" pitchFamily="2" charset="0"/>
              </a:rPr>
              <a:t>	402.479.4756</a:t>
            </a:r>
          </a:p>
          <a:p>
            <a:pPr>
              <a:lnSpc>
                <a:spcPct val="120000"/>
              </a:lnSpc>
              <a:spcBef>
                <a:spcPts val="600"/>
              </a:spcBef>
            </a:pPr>
            <a:r>
              <a:rPr lang="en-US" sz="2000" dirty="0"/>
              <a:t>Step-by-step instructions will be available at our website once the portal is finalized.</a:t>
            </a:r>
          </a:p>
        </p:txBody>
      </p:sp>
    </p:spTree>
    <p:extLst>
      <p:ext uri="{BB962C8B-B14F-4D97-AF65-F5344CB8AC3E}">
        <p14:creationId xmlns:p14="http://schemas.microsoft.com/office/powerpoint/2010/main" val="2491856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C45ED1E-3667-F862-0529-DD8D03D5197A}"/>
              </a:ext>
            </a:extLst>
          </p:cNvPr>
          <p:cNvSpPr>
            <a:spLocks noGrp="1"/>
          </p:cNvSpPr>
          <p:nvPr>
            <p:ph type="title"/>
          </p:nvPr>
        </p:nvSpPr>
        <p:spPr/>
        <p:txBody>
          <a:bodyPr/>
          <a:lstStyle/>
          <a:p>
            <a:r>
              <a:rPr lang="en-US" dirty="0"/>
              <a:t>Results</a:t>
            </a:r>
          </a:p>
        </p:txBody>
      </p:sp>
      <p:sp>
        <p:nvSpPr>
          <p:cNvPr id="12" name="Content Placeholder 11">
            <a:extLst>
              <a:ext uri="{FF2B5EF4-FFF2-40B4-BE49-F238E27FC236}">
                <a16:creationId xmlns:a16="http://schemas.microsoft.com/office/drawing/2014/main" id="{1F4B59FF-631C-7204-342E-AD90323ED739}"/>
              </a:ext>
            </a:extLst>
          </p:cNvPr>
          <p:cNvSpPr>
            <a:spLocks noGrp="1"/>
          </p:cNvSpPr>
          <p:nvPr>
            <p:ph idx="4294967295"/>
          </p:nvPr>
        </p:nvSpPr>
        <p:spPr>
          <a:xfrm>
            <a:off x="1231490" y="2285181"/>
            <a:ext cx="9613900" cy="4322763"/>
          </a:xfrm>
        </p:spPr>
        <p:txBody>
          <a:bodyPr>
            <a:normAutofit/>
          </a:bodyPr>
          <a:lstStyle/>
          <a:p>
            <a:pPr marL="0" indent="0" algn="ctr">
              <a:lnSpc>
                <a:spcPct val="120000"/>
              </a:lnSpc>
              <a:spcBef>
                <a:spcPts val="600"/>
              </a:spcBef>
              <a:buNone/>
            </a:pPr>
            <a:r>
              <a:rPr lang="en-US" b="1" dirty="0">
                <a:solidFill>
                  <a:schemeClr val="bg1"/>
                </a:solidFill>
                <a:latin typeface="Roboto" panose="02000000000000000000" pitchFamily="2" charset="0"/>
                <a:ea typeface="Roboto" panose="02000000000000000000" pitchFamily="2" charset="0"/>
              </a:rPr>
              <a:t>Results will be published on our website at broadband.nebraska.gov. </a:t>
            </a:r>
            <a:endParaRPr lang="en-US" sz="3200" b="1" dirty="0">
              <a:solidFill>
                <a:schemeClr val="bg1"/>
              </a:solidFill>
              <a:latin typeface="Roboto" panose="02000000000000000000" pitchFamily="2" charset="0"/>
              <a:ea typeface="Roboto" panose="02000000000000000000" pitchFamily="2" charset="0"/>
            </a:endParaRPr>
          </a:p>
          <a:p>
            <a:pPr marL="0" indent="0">
              <a:lnSpc>
                <a:spcPct val="120000"/>
              </a:lnSpc>
              <a:spcBef>
                <a:spcPts val="600"/>
              </a:spcBef>
              <a:buNone/>
            </a:pPr>
            <a:endParaRPr lang="en-US" dirty="0">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7846C55C-DADB-BFFE-6C98-3853695969A8}"/>
              </a:ext>
            </a:extLst>
          </p:cNvPr>
          <p:cNvSpPr txBox="1"/>
          <p:nvPr/>
        </p:nvSpPr>
        <p:spPr>
          <a:xfrm>
            <a:off x="3048000" y="3244334"/>
            <a:ext cx="6096000" cy="369332"/>
          </a:xfrm>
          <a:prstGeom prst="rect">
            <a:avLst/>
          </a:prstGeom>
          <a:noFill/>
        </p:spPr>
        <p:txBody>
          <a:bodyPr wrap="square">
            <a:spAutoFit/>
          </a:bodyPr>
          <a:lstStyle/>
          <a:p>
            <a:endParaRPr lang="en-US" dirty="0"/>
          </a:p>
        </p:txBody>
      </p:sp>
      <p:pic>
        <p:nvPicPr>
          <p:cNvPr id="7" name="Picture 6" descr="Background pattern, rectangle&#10;&#10;Description automatically generated">
            <a:extLst>
              <a:ext uri="{FF2B5EF4-FFF2-40B4-BE49-F238E27FC236}">
                <a16:creationId xmlns:a16="http://schemas.microsoft.com/office/drawing/2014/main" id="{68CC043C-D9ED-92E9-4DEA-ABC1CF0BB268}"/>
              </a:ext>
            </a:extLst>
          </p:cNvPr>
          <p:cNvPicPr>
            <a:picLocks noChangeAspect="1"/>
          </p:cNvPicPr>
          <p:nvPr/>
        </p:nvPicPr>
        <p:blipFill>
          <a:blip r:embed="rId2"/>
          <a:stretch>
            <a:fillRect/>
          </a:stretch>
        </p:blipFill>
        <p:spPr>
          <a:xfrm>
            <a:off x="0" y="5208104"/>
            <a:ext cx="12192000" cy="1649896"/>
          </a:xfrm>
          <a:prstGeom prst="rect">
            <a:avLst/>
          </a:prstGeom>
        </p:spPr>
      </p:pic>
      <p:sp>
        <p:nvSpPr>
          <p:cNvPr id="10" name="TextBox 9">
            <a:extLst>
              <a:ext uri="{FF2B5EF4-FFF2-40B4-BE49-F238E27FC236}">
                <a16:creationId xmlns:a16="http://schemas.microsoft.com/office/drawing/2014/main" id="{D7CCD2B9-9444-42C4-534B-3AFFB40B1799}"/>
              </a:ext>
            </a:extLst>
          </p:cNvPr>
          <p:cNvSpPr txBox="1"/>
          <p:nvPr/>
        </p:nvSpPr>
        <p:spPr>
          <a:xfrm>
            <a:off x="680321" y="6033052"/>
            <a:ext cx="7031754" cy="584775"/>
          </a:xfrm>
          <a:prstGeom prst="rect">
            <a:avLst/>
          </a:prstGeom>
          <a:noFill/>
        </p:spPr>
        <p:txBody>
          <a:bodyPr wrap="square">
            <a:spAutoFit/>
          </a:bodyPr>
          <a:lstStyle/>
          <a:p>
            <a:pPr>
              <a:lnSpc>
                <a:spcPct val="100000"/>
              </a:lnSpc>
            </a:pPr>
            <a:r>
              <a:rPr lang="en-US" sz="1600" dirty="0"/>
              <a:t>Visit our website @ </a:t>
            </a:r>
            <a:r>
              <a:rPr lang="en-US" sz="1600" dirty="0">
                <a:hlinkClick r:id="rId3">
                  <a:extLst>
                    <a:ext uri="{A12FA001-AC4F-418D-AE19-62706E023703}">
                      <ahyp:hlinkClr xmlns:ahyp="http://schemas.microsoft.com/office/drawing/2018/hyperlinkcolor" val="tx"/>
                    </a:ext>
                  </a:extLst>
                </a:hlinkClick>
              </a:rPr>
              <a:t>broadband.nebraska.gov</a:t>
            </a:r>
            <a:r>
              <a:rPr lang="en-US" sz="1600" dirty="0"/>
              <a:t> </a:t>
            </a:r>
            <a:br>
              <a:rPr lang="en-US" sz="1600" dirty="0"/>
            </a:br>
            <a:r>
              <a:rPr lang="en-US" sz="1600" dirty="0"/>
              <a:t>Follow us on Facebook @  </a:t>
            </a:r>
            <a:r>
              <a:rPr lang="en-US" sz="1600" dirty="0">
                <a:hlinkClick r:id="rId4">
                  <a:extLst>
                    <a:ext uri="{A12FA001-AC4F-418D-AE19-62706E023703}">
                      <ahyp:hlinkClr xmlns:ahyp="http://schemas.microsoft.com/office/drawing/2018/hyperlinkcolor" val="tx"/>
                    </a:ext>
                  </a:extLst>
                </a:hlinkClick>
              </a:rPr>
              <a:t>www.facebook.com/nebraska.broadband.office</a:t>
            </a:r>
            <a:endParaRPr lang="en-US" sz="1600" dirty="0"/>
          </a:p>
        </p:txBody>
      </p:sp>
    </p:spTree>
    <p:extLst>
      <p:ext uri="{BB962C8B-B14F-4D97-AF65-F5344CB8AC3E}">
        <p14:creationId xmlns:p14="http://schemas.microsoft.com/office/powerpoint/2010/main" val="3829022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67000">
              <a:srgbClr val="38466F"/>
            </a:gs>
            <a:gs pos="41000">
              <a:srgbClr val="D23117"/>
            </a:gs>
            <a:gs pos="0">
              <a:schemeClr val="accent3"/>
            </a:gs>
            <a:gs pos="20000">
              <a:schemeClr val="accent6"/>
            </a:gs>
            <a:gs pos="100000">
              <a:schemeClr val="bg2"/>
            </a:gs>
          </a:gsLst>
          <a:lin ang="144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FFC784-130B-A714-6785-6EB855C2E33A}"/>
              </a:ext>
            </a:extLst>
          </p:cNvPr>
          <p:cNvSpPr>
            <a:spLocks noGrp="1"/>
          </p:cNvSpPr>
          <p:nvPr>
            <p:ph type="title"/>
          </p:nvPr>
        </p:nvSpPr>
        <p:spPr/>
        <p:txBody>
          <a:bodyPr/>
          <a:lstStyle/>
          <a:p>
            <a:r>
              <a:rPr lang="en-US" dirty="0"/>
              <a:t>Questions?</a:t>
            </a:r>
          </a:p>
        </p:txBody>
      </p:sp>
      <p:sp>
        <p:nvSpPr>
          <p:cNvPr id="12" name="TextBox 11">
            <a:extLst>
              <a:ext uri="{FF2B5EF4-FFF2-40B4-BE49-F238E27FC236}">
                <a16:creationId xmlns:a16="http://schemas.microsoft.com/office/drawing/2014/main" id="{9D59EF76-B7A7-113F-F445-BE304A0B1577}"/>
              </a:ext>
            </a:extLst>
          </p:cNvPr>
          <p:cNvSpPr txBox="1"/>
          <p:nvPr/>
        </p:nvSpPr>
        <p:spPr>
          <a:xfrm>
            <a:off x="8927061" y="3599454"/>
            <a:ext cx="2979832" cy="1200329"/>
          </a:xfrm>
          <a:prstGeom prst="rect">
            <a:avLst/>
          </a:prstGeom>
          <a:noFill/>
        </p:spPr>
        <p:txBody>
          <a:bodyPr wrap="square">
            <a:spAutoFit/>
          </a:bodyPr>
          <a:lstStyle/>
          <a:p>
            <a:pPr algn="ctr"/>
            <a:r>
              <a:rPr lang="en-US" dirty="0"/>
              <a:t>Together, we'll build </a:t>
            </a:r>
            <a:br>
              <a:rPr lang="en-US" dirty="0"/>
            </a:br>
            <a:r>
              <a:rPr lang="en-US" dirty="0"/>
              <a:t>a bright future rooted in the Good Life, with great things on the horizon.</a:t>
            </a:r>
          </a:p>
        </p:txBody>
      </p:sp>
      <p:pic>
        <p:nvPicPr>
          <p:cNvPr id="13" name="Picture 12" descr="Background pattern&#10;&#10;Description automatically generated">
            <a:extLst>
              <a:ext uri="{FF2B5EF4-FFF2-40B4-BE49-F238E27FC236}">
                <a16:creationId xmlns:a16="http://schemas.microsoft.com/office/drawing/2014/main" id="{DE3F344B-1245-AEBD-4F12-98D20BAE9550}"/>
              </a:ext>
            </a:extLst>
          </p:cNvPr>
          <p:cNvPicPr>
            <a:picLocks noChangeAspect="1"/>
          </p:cNvPicPr>
          <p:nvPr/>
        </p:nvPicPr>
        <p:blipFill>
          <a:blip r:embed="rId2"/>
          <a:stretch>
            <a:fillRect/>
          </a:stretch>
        </p:blipFill>
        <p:spPr>
          <a:xfrm>
            <a:off x="3176" y="5270299"/>
            <a:ext cx="12188824" cy="1587691"/>
          </a:xfrm>
          <a:prstGeom prst="rect">
            <a:avLst/>
          </a:prstGeom>
        </p:spPr>
      </p:pic>
      <p:sp>
        <p:nvSpPr>
          <p:cNvPr id="2" name="Rectangle 1">
            <a:extLst>
              <a:ext uri="{FF2B5EF4-FFF2-40B4-BE49-F238E27FC236}">
                <a16:creationId xmlns:a16="http://schemas.microsoft.com/office/drawing/2014/main" id="{B40FD4D7-0520-A478-172D-4D660F781E54}"/>
              </a:ext>
            </a:extLst>
          </p:cNvPr>
          <p:cNvSpPr/>
          <p:nvPr/>
        </p:nvSpPr>
        <p:spPr>
          <a:xfrm>
            <a:off x="-1" y="2366571"/>
            <a:ext cx="5015883" cy="2746965"/>
          </a:xfrm>
          <a:prstGeom prst="rect">
            <a:avLst/>
          </a:prstGeom>
          <a:solidFill>
            <a:srgbClr val="000000">
              <a:alpha val="50196"/>
            </a:srgb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 name="Picture 19" descr="A picture containing text, clipart&#10;&#10;Description automatically generated">
            <a:extLst>
              <a:ext uri="{FF2B5EF4-FFF2-40B4-BE49-F238E27FC236}">
                <a16:creationId xmlns:a16="http://schemas.microsoft.com/office/drawing/2014/main" id="{C2905546-F791-2E1E-0A29-7D128CC06700}"/>
              </a:ext>
            </a:extLst>
          </p:cNvPr>
          <p:cNvPicPr>
            <a:picLocks noChangeAspect="1"/>
          </p:cNvPicPr>
          <p:nvPr/>
        </p:nvPicPr>
        <p:blipFill>
          <a:blip r:embed="rId3"/>
          <a:stretch>
            <a:fillRect/>
          </a:stretch>
        </p:blipFill>
        <p:spPr>
          <a:xfrm>
            <a:off x="9092525" y="5924969"/>
            <a:ext cx="2814368" cy="629709"/>
          </a:xfrm>
          <a:prstGeom prst="rect">
            <a:avLst/>
          </a:prstGeom>
        </p:spPr>
      </p:pic>
      <p:sp>
        <p:nvSpPr>
          <p:cNvPr id="5" name="Text Placeholder 4">
            <a:extLst>
              <a:ext uri="{FF2B5EF4-FFF2-40B4-BE49-F238E27FC236}">
                <a16:creationId xmlns:a16="http://schemas.microsoft.com/office/drawing/2014/main" id="{6C73FFC7-C20B-406E-5035-AF1B35F0173D}"/>
              </a:ext>
            </a:extLst>
          </p:cNvPr>
          <p:cNvSpPr>
            <a:spLocks noGrp="1"/>
          </p:cNvSpPr>
          <p:nvPr>
            <p:ph type="body" idx="4294967295"/>
          </p:nvPr>
        </p:nvSpPr>
        <p:spPr>
          <a:xfrm>
            <a:off x="449501" y="2425338"/>
            <a:ext cx="4566382" cy="2746966"/>
          </a:xfrm>
          <a:noFill/>
        </p:spPr>
        <p:txBody>
          <a:bodyPr anchor="t">
            <a:normAutofit/>
          </a:bodyPr>
          <a:lstStyle/>
          <a:p>
            <a:pPr>
              <a:lnSpc>
                <a:spcPct val="100000"/>
              </a:lnSpc>
            </a:pPr>
            <a:r>
              <a:rPr lang="en-US" dirty="0">
                <a:solidFill>
                  <a:schemeClr val="accent3"/>
                </a:solidFill>
              </a:rPr>
              <a:t>Check our FAQs</a:t>
            </a:r>
            <a:br>
              <a:rPr lang="en-US" dirty="0">
                <a:solidFill>
                  <a:schemeClr val="accent3"/>
                </a:solidFill>
              </a:rPr>
            </a:br>
            <a:r>
              <a:rPr lang="en-US" sz="1900" dirty="0"/>
              <a:t>broadband.nebraska.gov/Challenge</a:t>
            </a:r>
          </a:p>
          <a:p>
            <a:pPr>
              <a:lnSpc>
                <a:spcPct val="100000"/>
              </a:lnSpc>
            </a:pPr>
            <a:r>
              <a:rPr lang="en-US" dirty="0">
                <a:solidFill>
                  <a:schemeClr val="accent3"/>
                </a:solidFill>
              </a:rPr>
              <a:t>Email Us </a:t>
            </a:r>
            <a:br>
              <a:rPr lang="en-US" dirty="0">
                <a:solidFill>
                  <a:schemeClr val="accent3"/>
                </a:solidFill>
              </a:rPr>
            </a:br>
            <a:r>
              <a:rPr lang="en-US" sz="1900" dirty="0"/>
              <a:t>NDOT.BroadbandOffice@nebraska.gov</a:t>
            </a:r>
          </a:p>
          <a:p>
            <a:pPr marL="457200" lvl="1" indent="0">
              <a:lnSpc>
                <a:spcPct val="100000"/>
              </a:lnSpc>
              <a:buNone/>
            </a:pPr>
            <a:r>
              <a:rPr lang="en-US" sz="1600" dirty="0"/>
              <a:t>We request all questions be submitted in writing. We will post questions and responses on our website to assist everyone through the process.</a:t>
            </a:r>
          </a:p>
        </p:txBody>
      </p:sp>
    </p:spTree>
    <p:extLst>
      <p:ext uri="{BB962C8B-B14F-4D97-AF65-F5344CB8AC3E}">
        <p14:creationId xmlns:p14="http://schemas.microsoft.com/office/powerpoint/2010/main" val="355678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74A9-848E-49D8-9B6F-8A16E1DEA4A2}"/>
              </a:ext>
            </a:extLst>
          </p:cNvPr>
          <p:cNvSpPr>
            <a:spLocks noGrp="1"/>
          </p:cNvSpPr>
          <p:nvPr>
            <p:ph type="title"/>
          </p:nvPr>
        </p:nvSpPr>
        <p:spPr/>
        <p:txBody>
          <a:bodyPr/>
          <a:lstStyle/>
          <a:p>
            <a:r>
              <a:rPr lang="en-US" dirty="0"/>
              <a:t>An Overview of BEAD</a:t>
            </a:r>
          </a:p>
        </p:txBody>
      </p:sp>
      <p:sp>
        <p:nvSpPr>
          <p:cNvPr id="3" name="Content Placeholder 2">
            <a:extLst>
              <a:ext uri="{FF2B5EF4-FFF2-40B4-BE49-F238E27FC236}">
                <a16:creationId xmlns:a16="http://schemas.microsoft.com/office/drawing/2014/main" id="{50736FDE-EBB2-2DBF-0234-3B3FC02B5930}"/>
              </a:ext>
            </a:extLst>
          </p:cNvPr>
          <p:cNvSpPr>
            <a:spLocks noGrp="1"/>
          </p:cNvSpPr>
          <p:nvPr>
            <p:ph idx="1"/>
          </p:nvPr>
        </p:nvSpPr>
        <p:spPr>
          <a:xfrm>
            <a:off x="680321" y="2336873"/>
            <a:ext cx="10256967" cy="3599316"/>
          </a:xfrm>
        </p:spPr>
        <p:txBody>
          <a:bodyPr>
            <a:normAutofit/>
          </a:bodyPr>
          <a:lstStyle/>
          <a:p>
            <a:pPr marL="0" indent="0">
              <a:buNone/>
            </a:pPr>
            <a:r>
              <a:rPr lang="en-US" dirty="0"/>
              <a:t>BEAD is the federal program administered by the National Telecommunications and Infrastructure Administration (NTIA) intended to address issues of BEAD.</a:t>
            </a:r>
          </a:p>
          <a:p>
            <a:pPr marL="0" indent="0">
              <a:buNone/>
            </a:pPr>
            <a:endParaRPr lang="en-US" dirty="0"/>
          </a:p>
          <a:p>
            <a:pPr marL="0" indent="0">
              <a:buNone/>
            </a:pPr>
            <a:r>
              <a:rPr lang="en-US" dirty="0"/>
              <a:t>The BEAD program provides federal funding for grants for broadband planning, deployment, mapping, equity, and adoption activities.</a:t>
            </a:r>
          </a:p>
          <a:p>
            <a:pPr marL="0" indent="0">
              <a:buNone/>
            </a:pPr>
            <a:endParaRPr lang="en-US" dirty="0"/>
          </a:p>
          <a:p>
            <a:pPr marL="0" indent="0">
              <a:buNone/>
            </a:pPr>
            <a:r>
              <a:rPr lang="en-US" dirty="0"/>
              <a:t>Read more at our </a:t>
            </a:r>
            <a:r>
              <a:rPr lang="en-US" dirty="0">
                <a:hlinkClick r:id="rId2">
                  <a:extLst>
                    <a:ext uri="{A12FA001-AC4F-418D-AE19-62706E023703}">
                      <ahyp:hlinkClr xmlns:ahyp="http://schemas.microsoft.com/office/drawing/2018/hyperlinkcolor" val="tx"/>
                    </a:ext>
                  </a:extLst>
                </a:hlinkClick>
              </a:rPr>
              <a:t>BEAD FAQ </a:t>
            </a:r>
            <a:r>
              <a:rPr lang="en-US" dirty="0"/>
              <a:t>page</a:t>
            </a:r>
          </a:p>
          <a:p>
            <a:endParaRPr lang="en-US" dirty="0"/>
          </a:p>
        </p:txBody>
      </p:sp>
    </p:spTree>
    <p:extLst>
      <p:ext uri="{BB962C8B-B14F-4D97-AF65-F5344CB8AC3E}">
        <p14:creationId xmlns:p14="http://schemas.microsoft.com/office/powerpoint/2010/main" val="2924279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A7EDC-390B-09F1-B602-443762678BA3}"/>
              </a:ext>
            </a:extLst>
          </p:cNvPr>
          <p:cNvSpPr>
            <a:spLocks noGrp="1"/>
          </p:cNvSpPr>
          <p:nvPr>
            <p:ph type="title"/>
          </p:nvPr>
        </p:nvSpPr>
        <p:spPr/>
        <p:txBody>
          <a:bodyPr/>
          <a:lstStyle/>
          <a:p>
            <a:r>
              <a:rPr lang="en-US" dirty="0"/>
              <a:t>Bead Process Overview</a:t>
            </a:r>
          </a:p>
        </p:txBody>
      </p:sp>
      <p:graphicFrame>
        <p:nvGraphicFramePr>
          <p:cNvPr id="4" name="Content Placeholder 3">
            <a:extLst>
              <a:ext uri="{FF2B5EF4-FFF2-40B4-BE49-F238E27FC236}">
                <a16:creationId xmlns:a16="http://schemas.microsoft.com/office/drawing/2014/main" id="{7B08ABD1-D758-259F-7534-6B248795ECA8}"/>
              </a:ext>
            </a:extLst>
          </p:cNvPr>
          <p:cNvGraphicFramePr>
            <a:graphicFrameLocks noGrp="1"/>
          </p:cNvGraphicFramePr>
          <p:nvPr>
            <p:ph idx="1"/>
            <p:extLst>
              <p:ext uri="{D42A27DB-BD31-4B8C-83A1-F6EECF244321}">
                <p14:modId xmlns:p14="http://schemas.microsoft.com/office/powerpoint/2010/main" val="4041391745"/>
              </p:ext>
            </p:extLst>
          </p:nvPr>
        </p:nvGraphicFramePr>
        <p:xfrm>
          <a:off x="681038" y="1834166"/>
          <a:ext cx="10742336" cy="51969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0142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DE201-561D-54F7-D80D-BDCA3B6C7BC3}"/>
              </a:ext>
            </a:extLst>
          </p:cNvPr>
          <p:cNvSpPr>
            <a:spLocks noGrp="1"/>
          </p:cNvSpPr>
          <p:nvPr>
            <p:ph type="title"/>
          </p:nvPr>
        </p:nvSpPr>
        <p:spPr/>
        <p:txBody>
          <a:bodyPr/>
          <a:lstStyle/>
          <a:p>
            <a:r>
              <a:rPr lang="en-US" dirty="0"/>
              <a:t>Key Definitions</a:t>
            </a:r>
          </a:p>
        </p:txBody>
      </p:sp>
      <p:sp>
        <p:nvSpPr>
          <p:cNvPr id="3" name="Content Placeholder 2">
            <a:extLst>
              <a:ext uri="{FF2B5EF4-FFF2-40B4-BE49-F238E27FC236}">
                <a16:creationId xmlns:a16="http://schemas.microsoft.com/office/drawing/2014/main" id="{40D1A031-2056-F4F2-742A-C4126999D229}"/>
              </a:ext>
            </a:extLst>
          </p:cNvPr>
          <p:cNvSpPr>
            <a:spLocks noGrp="1"/>
          </p:cNvSpPr>
          <p:nvPr>
            <p:ph idx="1"/>
          </p:nvPr>
        </p:nvSpPr>
        <p:spPr>
          <a:xfrm>
            <a:off x="680321" y="2336872"/>
            <a:ext cx="9613861" cy="4161581"/>
          </a:xfrm>
        </p:spPr>
        <p:txBody>
          <a:bodyPr>
            <a:normAutofit fontScale="85000" lnSpcReduction="20000"/>
          </a:bodyPr>
          <a:lstStyle/>
          <a:p>
            <a:r>
              <a:rPr lang="en-US" b="1" dirty="0">
                <a:solidFill>
                  <a:schemeClr val="accent3"/>
                </a:solidFill>
              </a:rPr>
              <a:t>Served: </a:t>
            </a:r>
            <a:r>
              <a:rPr lang="en-US" i="0" dirty="0">
                <a:effectLst/>
              </a:rPr>
              <a:t>Speeds ≥ 100/20 Mbps</a:t>
            </a:r>
            <a:endParaRPr lang="en-US" dirty="0"/>
          </a:p>
          <a:p>
            <a:r>
              <a:rPr lang="en-US" b="1" dirty="0">
                <a:solidFill>
                  <a:schemeClr val="accent3"/>
                </a:solidFill>
              </a:rPr>
              <a:t>Underserved: </a:t>
            </a:r>
            <a:r>
              <a:rPr lang="en-US" i="0" dirty="0">
                <a:effectLst/>
              </a:rPr>
              <a:t>Speeds ≥ 25/3 Mbps and &lt; 100/20 Mbps</a:t>
            </a:r>
            <a:endParaRPr lang="en-US" dirty="0"/>
          </a:p>
          <a:p>
            <a:r>
              <a:rPr lang="en-US" b="1" dirty="0">
                <a:solidFill>
                  <a:schemeClr val="accent3"/>
                </a:solidFill>
              </a:rPr>
              <a:t>Unserved: </a:t>
            </a:r>
            <a:r>
              <a:rPr lang="en-US" i="0" dirty="0">
                <a:effectLst/>
              </a:rPr>
              <a:t>Speeds &lt; 25/3 Mbps</a:t>
            </a:r>
          </a:p>
          <a:p>
            <a:pPr lvl="1"/>
            <a:r>
              <a:rPr lang="en-US" sz="1500" i="0" dirty="0">
                <a:effectLst/>
              </a:rPr>
              <a:t>Speeds are displayed in a download/upload format.</a:t>
            </a:r>
          </a:p>
          <a:p>
            <a:r>
              <a:rPr lang="en-US" b="1" dirty="0">
                <a:solidFill>
                  <a:schemeClr val="accent3"/>
                </a:solidFill>
              </a:rPr>
              <a:t>NTIA </a:t>
            </a:r>
            <a:r>
              <a:rPr lang="en-US" b="1" i="0" dirty="0">
                <a:solidFill>
                  <a:schemeClr val="accent3"/>
                </a:solidFill>
                <a:effectLst/>
              </a:rPr>
              <a:t>Latency Limit: </a:t>
            </a:r>
            <a:r>
              <a:rPr lang="en-US" i="0" dirty="0">
                <a:effectLst/>
              </a:rPr>
              <a:t>&lt; 100 </a:t>
            </a:r>
            <a:r>
              <a:rPr lang="en-US" i="0" dirty="0" err="1">
                <a:effectLst/>
              </a:rPr>
              <a:t>ms</a:t>
            </a:r>
            <a:endParaRPr lang="en-US" i="0" dirty="0">
              <a:effectLst/>
            </a:endParaRPr>
          </a:p>
          <a:p>
            <a:r>
              <a:rPr lang="en-US" b="1" dirty="0">
                <a:solidFill>
                  <a:srgbClr val="FFCC00"/>
                </a:solidFill>
              </a:rPr>
              <a:t>ISP: </a:t>
            </a:r>
            <a:r>
              <a:rPr lang="en-US" dirty="0">
                <a:solidFill>
                  <a:prstClr val="white"/>
                </a:solidFill>
              </a:rPr>
              <a:t>Internet Service Provider</a:t>
            </a:r>
            <a:endParaRPr lang="en-US" i="0" dirty="0">
              <a:effectLst/>
            </a:endParaRPr>
          </a:p>
          <a:p>
            <a:r>
              <a:rPr lang="en-US" b="1" i="0" dirty="0">
                <a:solidFill>
                  <a:schemeClr val="accent3"/>
                </a:solidFill>
                <a:effectLst/>
              </a:rPr>
              <a:t>Advocate: </a:t>
            </a:r>
            <a:r>
              <a:rPr kumimoji="0" lang="en-US"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A local/tribal government office, nonprofit, </a:t>
            </a:r>
            <a:r>
              <a:rPr lang="en-US" dirty="0">
                <a:solidFill>
                  <a:prstClr val="white"/>
                </a:solidFill>
              </a:rPr>
              <a:t>or ISP </a:t>
            </a:r>
            <a:r>
              <a:rPr kumimoji="0" lang="en-US" sz="24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authorized to submit challenges to the Nebraska Broadband Availability Map. </a:t>
            </a:r>
            <a:endParaRPr lang="en-US" b="1" i="0" dirty="0">
              <a:solidFill>
                <a:schemeClr val="accent3"/>
              </a:solidFill>
              <a:effectLst/>
            </a:endParaRPr>
          </a:p>
          <a:p>
            <a:pPr>
              <a:lnSpc>
                <a:spcPct val="120000"/>
              </a:lnSpc>
            </a:pPr>
            <a:r>
              <a:rPr lang="en-US" b="1" dirty="0">
                <a:solidFill>
                  <a:schemeClr val="accent3"/>
                </a:solidFill>
              </a:rPr>
              <a:t>CAIs: </a:t>
            </a:r>
            <a:r>
              <a:rPr lang="en-US" dirty="0"/>
              <a:t>Community Anchor Institution</a:t>
            </a:r>
            <a:br>
              <a:rPr lang="en-US" dirty="0"/>
            </a:br>
            <a:r>
              <a:rPr lang="en-US" sz="1500" dirty="0"/>
              <a:t>A school, library, health clinic, health center, hospital or other medical provider, public safety entity, institution of higher education, public housing organization (including any public housing agency, HUD-assisted housing organization, or Tribal housing organization), or community support organization that facilitates greater use of broadband service by vulnerable populations, including, but not limited to, low-income individuals, unemployed individuals, children, the incarcerated, and aged individuals.</a:t>
            </a:r>
          </a:p>
        </p:txBody>
      </p:sp>
    </p:spTree>
    <p:extLst>
      <p:ext uri="{BB962C8B-B14F-4D97-AF65-F5344CB8AC3E}">
        <p14:creationId xmlns:p14="http://schemas.microsoft.com/office/powerpoint/2010/main" val="4170065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A6A1-8620-3C77-1B8B-8973A6B4C4BE}"/>
              </a:ext>
            </a:extLst>
          </p:cNvPr>
          <p:cNvSpPr>
            <a:spLocks noGrp="1"/>
          </p:cNvSpPr>
          <p:nvPr>
            <p:ph type="title"/>
          </p:nvPr>
        </p:nvSpPr>
        <p:spPr/>
        <p:txBody>
          <a:bodyPr/>
          <a:lstStyle/>
          <a:p>
            <a:r>
              <a:rPr lang="en-US" dirty="0"/>
              <a:t>The Challenge Process &amp; Timeline</a:t>
            </a:r>
          </a:p>
        </p:txBody>
      </p:sp>
      <p:sp>
        <p:nvSpPr>
          <p:cNvPr id="3" name="Content Placeholder 2">
            <a:extLst>
              <a:ext uri="{FF2B5EF4-FFF2-40B4-BE49-F238E27FC236}">
                <a16:creationId xmlns:a16="http://schemas.microsoft.com/office/drawing/2014/main" id="{3086535B-E046-2815-61CC-3694DD86399F}"/>
              </a:ext>
            </a:extLst>
          </p:cNvPr>
          <p:cNvSpPr>
            <a:spLocks noGrp="1"/>
          </p:cNvSpPr>
          <p:nvPr>
            <p:ph idx="1"/>
          </p:nvPr>
        </p:nvSpPr>
        <p:spPr/>
        <p:txBody>
          <a:bodyPr>
            <a:normAutofit/>
          </a:bodyPr>
          <a:lstStyle/>
          <a:p>
            <a:pPr marL="0" indent="0">
              <a:buNone/>
            </a:pPr>
            <a:r>
              <a:rPr lang="en-US" sz="2000" dirty="0"/>
              <a:t>The purpose of the challenge period is to ensure the accuracy of the Nebraska Broadband Availability Map. Everyone in Nebraska is encouraged to verify the service they receive at their home and/or business is accurately reflected on the map. If not, a challenge should be filed to correct it. The process is expected to begin in early to mid January pending approval of Volume 1.</a:t>
            </a:r>
          </a:p>
        </p:txBody>
      </p:sp>
      <p:graphicFrame>
        <p:nvGraphicFramePr>
          <p:cNvPr id="6" name="Diagram 5">
            <a:extLst>
              <a:ext uri="{FF2B5EF4-FFF2-40B4-BE49-F238E27FC236}">
                <a16:creationId xmlns:a16="http://schemas.microsoft.com/office/drawing/2014/main" id="{0D52A01A-6F39-4AD4-96EA-FE75AD17C116}"/>
              </a:ext>
            </a:extLst>
          </p:cNvPr>
          <p:cNvGraphicFramePr/>
          <p:nvPr>
            <p:extLst>
              <p:ext uri="{D42A27DB-BD31-4B8C-83A1-F6EECF244321}">
                <p14:modId xmlns:p14="http://schemas.microsoft.com/office/powerpoint/2010/main" val="584341030"/>
              </p:ext>
            </p:extLst>
          </p:nvPr>
        </p:nvGraphicFramePr>
        <p:xfrm>
          <a:off x="2271404" y="3994952"/>
          <a:ext cx="7929609" cy="2646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58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C62F-F84B-D5DE-367A-8FB3CCD5B61B}"/>
              </a:ext>
            </a:extLst>
          </p:cNvPr>
          <p:cNvSpPr>
            <a:spLocks noGrp="1"/>
          </p:cNvSpPr>
          <p:nvPr>
            <p:ph type="title"/>
          </p:nvPr>
        </p:nvSpPr>
        <p:spPr/>
        <p:txBody>
          <a:bodyPr/>
          <a:lstStyle/>
          <a:p>
            <a:r>
              <a:rPr lang="en-US" dirty="0"/>
              <a:t>How Do Challenges Happen?</a:t>
            </a:r>
          </a:p>
        </p:txBody>
      </p:sp>
      <p:sp>
        <p:nvSpPr>
          <p:cNvPr id="3" name="Content Placeholder 2">
            <a:extLst>
              <a:ext uri="{FF2B5EF4-FFF2-40B4-BE49-F238E27FC236}">
                <a16:creationId xmlns:a16="http://schemas.microsoft.com/office/drawing/2014/main" id="{753572D7-91B7-DDCC-778B-EA51B2EB20D0}"/>
              </a:ext>
            </a:extLst>
          </p:cNvPr>
          <p:cNvSpPr>
            <a:spLocks noGrp="1"/>
          </p:cNvSpPr>
          <p:nvPr>
            <p:ph idx="1"/>
          </p:nvPr>
        </p:nvSpPr>
        <p:spPr/>
        <p:txBody>
          <a:bodyPr/>
          <a:lstStyle/>
          <a:p>
            <a:r>
              <a:rPr lang="en-US" dirty="0"/>
              <a:t>BEAD challenges can be submitted by Advocates - Local Governments, Non-Profits, and ISPs</a:t>
            </a:r>
          </a:p>
          <a:p>
            <a:r>
              <a:rPr lang="en-US" dirty="0"/>
              <a:t>BEAD challenges can be submitted in either direction </a:t>
            </a:r>
          </a:p>
          <a:p>
            <a:pPr lvl="1"/>
            <a:r>
              <a:rPr lang="en-US" dirty="0"/>
              <a:t>Location can be challenged as served </a:t>
            </a:r>
          </a:p>
          <a:p>
            <a:pPr lvl="1"/>
            <a:r>
              <a:rPr lang="en-US" dirty="0"/>
              <a:t>Location can be challenged as unserved/underserved</a:t>
            </a:r>
          </a:p>
          <a:p>
            <a:r>
              <a:rPr lang="en-US" dirty="0"/>
              <a:t>The BEAD Challenge Process can be used to identify CAIs</a:t>
            </a:r>
          </a:p>
          <a:p>
            <a:r>
              <a:rPr lang="en-US" dirty="0"/>
              <a:t>The BEAD Challenge Process has multiple, defined challenge types with required challenge and rebuttal evidence. </a:t>
            </a:r>
          </a:p>
        </p:txBody>
      </p:sp>
    </p:spTree>
    <p:extLst>
      <p:ext uri="{BB962C8B-B14F-4D97-AF65-F5344CB8AC3E}">
        <p14:creationId xmlns:p14="http://schemas.microsoft.com/office/powerpoint/2010/main" val="115331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0A201-D86A-7620-19AD-6E65CA5B9539}"/>
              </a:ext>
            </a:extLst>
          </p:cNvPr>
          <p:cNvSpPr>
            <a:spLocks noGrp="1"/>
          </p:cNvSpPr>
          <p:nvPr>
            <p:ph type="title"/>
          </p:nvPr>
        </p:nvSpPr>
        <p:spPr/>
        <p:txBody>
          <a:bodyPr/>
          <a:lstStyle/>
          <a:p>
            <a:r>
              <a:rPr lang="en-US" dirty="0"/>
              <a:t>Types of Challenges</a:t>
            </a:r>
          </a:p>
        </p:txBody>
      </p:sp>
      <p:sp>
        <p:nvSpPr>
          <p:cNvPr id="3" name="Content Placeholder 2">
            <a:extLst>
              <a:ext uri="{FF2B5EF4-FFF2-40B4-BE49-F238E27FC236}">
                <a16:creationId xmlns:a16="http://schemas.microsoft.com/office/drawing/2014/main" id="{1AA39A35-5E43-21E9-9454-11D2EB14B240}"/>
              </a:ext>
            </a:extLst>
          </p:cNvPr>
          <p:cNvSpPr>
            <a:spLocks noGrp="1"/>
          </p:cNvSpPr>
          <p:nvPr>
            <p:ph idx="1"/>
          </p:nvPr>
        </p:nvSpPr>
        <p:spPr>
          <a:xfrm>
            <a:off x="934621" y="2813393"/>
            <a:ext cx="9613861" cy="2761784"/>
          </a:xfrm>
        </p:spPr>
        <p:txBody>
          <a:bodyPr numCol="2">
            <a:normAutofit/>
          </a:bodyPr>
          <a:lstStyle/>
          <a:p>
            <a:pPr marL="0" indent="0">
              <a:buNone/>
            </a:pPr>
            <a:r>
              <a:rPr lang="en-US" dirty="0"/>
              <a:t>(A) Availability </a:t>
            </a:r>
          </a:p>
          <a:p>
            <a:pPr marL="0" indent="0">
              <a:buNone/>
            </a:pPr>
            <a:r>
              <a:rPr lang="en-US" dirty="0"/>
              <a:t>(S) Speed </a:t>
            </a:r>
          </a:p>
          <a:p>
            <a:pPr marL="0" indent="0">
              <a:buNone/>
            </a:pPr>
            <a:r>
              <a:rPr lang="en-US" dirty="0"/>
              <a:t>(L) Latency </a:t>
            </a:r>
          </a:p>
          <a:p>
            <a:pPr marL="0" indent="0">
              <a:buNone/>
            </a:pPr>
            <a:r>
              <a:rPr lang="en-US" dirty="0"/>
              <a:t>(D) Data cap </a:t>
            </a:r>
          </a:p>
          <a:p>
            <a:pPr marL="0" indent="0">
              <a:buNone/>
            </a:pPr>
            <a:r>
              <a:rPr lang="en-US" dirty="0"/>
              <a:t>(T) Technology </a:t>
            </a:r>
          </a:p>
          <a:p>
            <a:pPr marL="0" indent="0">
              <a:buNone/>
            </a:pPr>
            <a:r>
              <a:rPr lang="en-US" dirty="0"/>
              <a:t>(B) Business service only </a:t>
            </a:r>
          </a:p>
          <a:p>
            <a:pPr marL="0" indent="0">
              <a:buNone/>
            </a:pPr>
            <a:r>
              <a:rPr lang="en-US" dirty="0"/>
              <a:t>(E) Enforceable Commitment </a:t>
            </a:r>
          </a:p>
          <a:p>
            <a:pPr marL="0" indent="0">
              <a:buNone/>
            </a:pPr>
            <a:r>
              <a:rPr lang="en-US" dirty="0"/>
              <a:t>(P) Planned service </a:t>
            </a:r>
          </a:p>
          <a:p>
            <a:pPr marL="0" indent="0">
              <a:buNone/>
            </a:pPr>
            <a:r>
              <a:rPr lang="en-US" dirty="0"/>
              <a:t>(N) Not part of enforceable</a:t>
            </a:r>
            <a:br>
              <a:rPr lang="en-US" dirty="0"/>
            </a:br>
            <a:r>
              <a:rPr lang="en-US" dirty="0"/>
              <a:t>commitment </a:t>
            </a:r>
          </a:p>
          <a:p>
            <a:pPr marL="0" indent="0">
              <a:buNone/>
            </a:pPr>
            <a:r>
              <a:rPr lang="en-US" dirty="0"/>
              <a:t>(C) Location is a CAI </a:t>
            </a:r>
          </a:p>
          <a:p>
            <a:pPr marL="0" indent="0">
              <a:buNone/>
            </a:pPr>
            <a:r>
              <a:rPr lang="en-US" dirty="0"/>
              <a:t>(R) Location is not a CAI</a:t>
            </a:r>
          </a:p>
        </p:txBody>
      </p:sp>
    </p:spTree>
    <p:extLst>
      <p:ext uri="{BB962C8B-B14F-4D97-AF65-F5344CB8AC3E}">
        <p14:creationId xmlns:p14="http://schemas.microsoft.com/office/powerpoint/2010/main" val="372650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9D73A-D51F-9B2B-14A6-75AB21797CC9}"/>
              </a:ext>
            </a:extLst>
          </p:cNvPr>
          <p:cNvSpPr>
            <a:spLocks noGrp="1"/>
          </p:cNvSpPr>
          <p:nvPr>
            <p:ph type="title"/>
          </p:nvPr>
        </p:nvSpPr>
        <p:spPr/>
        <p:txBody>
          <a:bodyPr/>
          <a:lstStyle/>
          <a:p>
            <a:r>
              <a:rPr lang="en-US" dirty="0"/>
              <a:t>What every Nebraskan can do:</a:t>
            </a:r>
          </a:p>
        </p:txBody>
      </p:sp>
      <p:sp>
        <p:nvSpPr>
          <p:cNvPr id="3" name="Content Placeholder 2">
            <a:extLst>
              <a:ext uri="{FF2B5EF4-FFF2-40B4-BE49-F238E27FC236}">
                <a16:creationId xmlns:a16="http://schemas.microsoft.com/office/drawing/2014/main" id="{916FB4C3-A2F7-F7D4-F68D-BF1DB4735205}"/>
              </a:ext>
            </a:extLst>
          </p:cNvPr>
          <p:cNvSpPr>
            <a:spLocks noGrp="1"/>
          </p:cNvSpPr>
          <p:nvPr>
            <p:ph idx="1"/>
          </p:nvPr>
        </p:nvSpPr>
        <p:spPr>
          <a:xfrm>
            <a:off x="680320" y="2154317"/>
            <a:ext cx="9613861" cy="801743"/>
          </a:xfrm>
        </p:spPr>
        <p:txBody>
          <a:bodyPr/>
          <a:lstStyle/>
          <a:p>
            <a:pPr marL="0" indent="0">
              <a:buNone/>
            </a:pPr>
            <a:r>
              <a:rPr lang="en-US" dirty="0"/>
              <a:t>Follow these steps to ensure the accuracy of the map at your home and or business:</a:t>
            </a:r>
          </a:p>
        </p:txBody>
      </p:sp>
      <p:graphicFrame>
        <p:nvGraphicFramePr>
          <p:cNvPr id="4" name="Diagram 3">
            <a:extLst>
              <a:ext uri="{FF2B5EF4-FFF2-40B4-BE49-F238E27FC236}">
                <a16:creationId xmlns:a16="http://schemas.microsoft.com/office/drawing/2014/main" id="{C5162689-ECE7-9A36-F6C8-6CAFC8330CDE}"/>
              </a:ext>
            </a:extLst>
          </p:cNvPr>
          <p:cNvGraphicFramePr/>
          <p:nvPr>
            <p:extLst>
              <p:ext uri="{D42A27DB-BD31-4B8C-83A1-F6EECF244321}">
                <p14:modId xmlns:p14="http://schemas.microsoft.com/office/powerpoint/2010/main" val="2932791914"/>
              </p:ext>
            </p:extLst>
          </p:nvPr>
        </p:nvGraphicFramePr>
        <p:xfrm>
          <a:off x="680321" y="3012722"/>
          <a:ext cx="10831358" cy="1386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 16">
            <a:extLst>
              <a:ext uri="{FF2B5EF4-FFF2-40B4-BE49-F238E27FC236}">
                <a16:creationId xmlns:a16="http://schemas.microsoft.com/office/drawing/2014/main" id="{B1EBE32D-FFD9-3B8E-A98D-8762B8C8CBDA}"/>
              </a:ext>
            </a:extLst>
          </p:cNvPr>
          <p:cNvGrpSpPr/>
          <p:nvPr/>
        </p:nvGrpSpPr>
        <p:grpSpPr>
          <a:xfrm>
            <a:off x="4128682" y="4532607"/>
            <a:ext cx="1501801" cy="924604"/>
            <a:chOff x="2918331" y="68697"/>
            <a:chExt cx="2081122" cy="1248673"/>
          </a:xfrm>
        </p:grpSpPr>
        <p:sp>
          <p:nvSpPr>
            <p:cNvPr id="18" name="Rectangle: Rounded Corners 17">
              <a:extLst>
                <a:ext uri="{FF2B5EF4-FFF2-40B4-BE49-F238E27FC236}">
                  <a16:creationId xmlns:a16="http://schemas.microsoft.com/office/drawing/2014/main" id="{D8BE8864-E5E4-0BFC-EBB4-D5117ADFDD3A}"/>
                </a:ext>
              </a:extLst>
            </p:cNvPr>
            <p:cNvSpPr/>
            <p:nvPr/>
          </p:nvSpPr>
          <p:spPr>
            <a:xfrm>
              <a:off x="2918331" y="68697"/>
              <a:ext cx="2081122" cy="1248673"/>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19" name="Rectangle: Rounded Corners 4">
              <a:extLst>
                <a:ext uri="{FF2B5EF4-FFF2-40B4-BE49-F238E27FC236}">
                  <a16:creationId xmlns:a16="http://schemas.microsoft.com/office/drawing/2014/main" id="{8B8B361B-2EE4-0415-0A7B-20D1B42211B9}"/>
                </a:ext>
              </a:extLst>
            </p:cNvPr>
            <p:cNvSpPr txBox="1"/>
            <p:nvPr/>
          </p:nvSpPr>
          <p:spPr>
            <a:xfrm>
              <a:off x="2954903" y="105269"/>
              <a:ext cx="2007978" cy="1175529"/>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You’re done!</a:t>
              </a:r>
            </a:p>
          </p:txBody>
        </p:sp>
      </p:grpSp>
      <p:grpSp>
        <p:nvGrpSpPr>
          <p:cNvPr id="20" name="Group 19">
            <a:extLst>
              <a:ext uri="{FF2B5EF4-FFF2-40B4-BE49-F238E27FC236}">
                <a16:creationId xmlns:a16="http://schemas.microsoft.com/office/drawing/2014/main" id="{63850097-25BB-0153-4F23-C70B757E080A}"/>
              </a:ext>
            </a:extLst>
          </p:cNvPr>
          <p:cNvGrpSpPr/>
          <p:nvPr/>
        </p:nvGrpSpPr>
        <p:grpSpPr>
          <a:xfrm>
            <a:off x="4128682" y="5623157"/>
            <a:ext cx="3273015" cy="992393"/>
            <a:chOff x="2918331" y="68697"/>
            <a:chExt cx="2081122" cy="1248673"/>
          </a:xfrm>
        </p:grpSpPr>
        <p:sp>
          <p:nvSpPr>
            <p:cNvPr id="21" name="Rectangle: Rounded Corners 20">
              <a:extLst>
                <a:ext uri="{FF2B5EF4-FFF2-40B4-BE49-F238E27FC236}">
                  <a16:creationId xmlns:a16="http://schemas.microsoft.com/office/drawing/2014/main" id="{494457DD-9AAD-EAAE-CF89-8353E7E9FEED}"/>
                </a:ext>
              </a:extLst>
            </p:cNvPr>
            <p:cNvSpPr/>
            <p:nvPr/>
          </p:nvSpPr>
          <p:spPr>
            <a:xfrm>
              <a:off x="2918331" y="68697"/>
              <a:ext cx="2081122" cy="1248673"/>
            </a:xfrm>
            <a:prstGeom prst="roundRect">
              <a:avLst>
                <a:gd name="adj" fmla="val 10000"/>
              </a:avLst>
            </a:prstGeom>
          </p:spPr>
          <p:style>
            <a:lnRef idx="2">
              <a:schemeClr val="accent6"/>
            </a:lnRef>
            <a:fillRef idx="1">
              <a:schemeClr val="lt1"/>
            </a:fillRef>
            <a:effectRef idx="0">
              <a:schemeClr val="accent6"/>
            </a:effectRef>
            <a:fontRef idx="minor">
              <a:schemeClr val="dk1"/>
            </a:fontRef>
          </p:style>
        </p:sp>
        <p:sp>
          <p:nvSpPr>
            <p:cNvPr id="22" name="Rectangle: Rounded Corners 4">
              <a:extLst>
                <a:ext uri="{FF2B5EF4-FFF2-40B4-BE49-F238E27FC236}">
                  <a16:creationId xmlns:a16="http://schemas.microsoft.com/office/drawing/2014/main" id="{1982A354-AB43-308E-88BC-88F0F99D6DC9}"/>
                </a:ext>
              </a:extLst>
            </p:cNvPr>
            <p:cNvSpPr txBox="1"/>
            <p:nvPr/>
          </p:nvSpPr>
          <p:spPr>
            <a:xfrm>
              <a:off x="2954903" y="105269"/>
              <a:ext cx="2007978" cy="1175529"/>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dirty="0"/>
                <a:t>Contact an Advocate to submit a challenge</a:t>
              </a:r>
              <a:endParaRPr lang="en-US" sz="1900" kern="1200" dirty="0"/>
            </a:p>
          </p:txBody>
        </p:sp>
      </p:grpSp>
      <p:sp>
        <p:nvSpPr>
          <p:cNvPr id="23" name="Oval 22">
            <a:extLst>
              <a:ext uri="{FF2B5EF4-FFF2-40B4-BE49-F238E27FC236}">
                <a16:creationId xmlns:a16="http://schemas.microsoft.com/office/drawing/2014/main" id="{A95E77D4-E5ED-053E-CB3C-B088CA3E32A4}"/>
              </a:ext>
            </a:extLst>
          </p:cNvPr>
          <p:cNvSpPr/>
          <p:nvPr/>
        </p:nvSpPr>
        <p:spPr>
          <a:xfrm>
            <a:off x="1282374" y="4778575"/>
            <a:ext cx="2347654" cy="138606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chemeClr val="bg1"/>
                </a:solidFill>
              </a:rPr>
              <a:t>Is the information accurate?</a:t>
            </a:r>
          </a:p>
        </p:txBody>
      </p:sp>
      <p:grpSp>
        <p:nvGrpSpPr>
          <p:cNvPr id="11" name="Group 10">
            <a:extLst>
              <a:ext uri="{FF2B5EF4-FFF2-40B4-BE49-F238E27FC236}">
                <a16:creationId xmlns:a16="http://schemas.microsoft.com/office/drawing/2014/main" id="{3B73E8FA-2C80-5FC4-4CE9-688E4EE567F9}"/>
              </a:ext>
            </a:extLst>
          </p:cNvPr>
          <p:cNvGrpSpPr/>
          <p:nvPr/>
        </p:nvGrpSpPr>
        <p:grpSpPr>
          <a:xfrm>
            <a:off x="3328084" y="4904668"/>
            <a:ext cx="947351" cy="516118"/>
            <a:chOff x="2269021" y="434974"/>
            <a:chExt cx="441198" cy="516118"/>
          </a:xfrm>
        </p:grpSpPr>
        <p:sp>
          <p:nvSpPr>
            <p:cNvPr id="12" name="Arrow: Right 11">
              <a:extLst>
                <a:ext uri="{FF2B5EF4-FFF2-40B4-BE49-F238E27FC236}">
                  <a16:creationId xmlns:a16="http://schemas.microsoft.com/office/drawing/2014/main" id="{719760FC-0CA5-61E5-8C1A-D003BBE7EACD}"/>
                </a:ext>
              </a:extLst>
            </p:cNvPr>
            <p:cNvSpPr/>
            <p:nvPr/>
          </p:nvSpPr>
          <p:spPr>
            <a:xfrm>
              <a:off x="2269021" y="434974"/>
              <a:ext cx="441198" cy="516118"/>
            </a:xfrm>
            <a:prstGeom prst="rightArrow">
              <a:avLst>
                <a:gd name="adj1" fmla="val 6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13" name="Arrow: Right 4">
              <a:extLst>
                <a:ext uri="{FF2B5EF4-FFF2-40B4-BE49-F238E27FC236}">
                  <a16:creationId xmlns:a16="http://schemas.microsoft.com/office/drawing/2014/main" id="{871EA13A-87C1-4248-F180-BD514C0744A4}"/>
                </a:ext>
              </a:extLst>
            </p:cNvPr>
            <p:cNvSpPr txBox="1"/>
            <p:nvPr/>
          </p:nvSpPr>
          <p:spPr>
            <a:xfrm>
              <a:off x="2269021" y="538198"/>
              <a:ext cx="308839" cy="309670"/>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YES</a:t>
              </a:r>
            </a:p>
          </p:txBody>
        </p:sp>
      </p:grpSp>
      <p:grpSp>
        <p:nvGrpSpPr>
          <p:cNvPr id="14" name="Group 13">
            <a:extLst>
              <a:ext uri="{FF2B5EF4-FFF2-40B4-BE49-F238E27FC236}">
                <a16:creationId xmlns:a16="http://schemas.microsoft.com/office/drawing/2014/main" id="{CE8CF694-A052-CB3A-E5A8-F7740850D1CC}"/>
              </a:ext>
            </a:extLst>
          </p:cNvPr>
          <p:cNvGrpSpPr/>
          <p:nvPr/>
        </p:nvGrpSpPr>
        <p:grpSpPr>
          <a:xfrm>
            <a:off x="3305293" y="5639002"/>
            <a:ext cx="992935" cy="516118"/>
            <a:chOff x="2269021" y="434974"/>
            <a:chExt cx="441198" cy="516118"/>
          </a:xfrm>
        </p:grpSpPr>
        <p:sp>
          <p:nvSpPr>
            <p:cNvPr id="15" name="Arrow: Right 14">
              <a:extLst>
                <a:ext uri="{FF2B5EF4-FFF2-40B4-BE49-F238E27FC236}">
                  <a16:creationId xmlns:a16="http://schemas.microsoft.com/office/drawing/2014/main" id="{99EAA5D4-C61F-647E-8319-A25D5940D811}"/>
                </a:ext>
              </a:extLst>
            </p:cNvPr>
            <p:cNvSpPr/>
            <p:nvPr/>
          </p:nvSpPr>
          <p:spPr>
            <a:xfrm>
              <a:off x="2269021" y="434974"/>
              <a:ext cx="441198" cy="516118"/>
            </a:xfrm>
            <a:prstGeom prst="rightArrow">
              <a:avLst>
                <a:gd name="adj1" fmla="val 60000"/>
                <a:gd name="adj2" fmla="val 50000"/>
              </a:avLst>
            </a:prstGeom>
          </p:spPr>
          <p:style>
            <a:lnRef idx="2">
              <a:schemeClr val="accent1">
                <a:shade val="50000"/>
              </a:schemeClr>
            </a:lnRef>
            <a:fillRef idx="1">
              <a:schemeClr val="accent1"/>
            </a:fillRef>
            <a:effectRef idx="0">
              <a:schemeClr val="accent1"/>
            </a:effectRef>
            <a:fontRef idx="minor">
              <a:schemeClr val="lt1"/>
            </a:fontRef>
          </p:style>
        </p:sp>
        <p:sp>
          <p:nvSpPr>
            <p:cNvPr id="16" name="Arrow: Right 4">
              <a:extLst>
                <a:ext uri="{FF2B5EF4-FFF2-40B4-BE49-F238E27FC236}">
                  <a16:creationId xmlns:a16="http://schemas.microsoft.com/office/drawing/2014/main" id="{1D786BA8-802B-818D-7AF5-42563009553F}"/>
                </a:ext>
              </a:extLst>
            </p:cNvPr>
            <p:cNvSpPr txBox="1"/>
            <p:nvPr/>
          </p:nvSpPr>
          <p:spPr>
            <a:xfrm>
              <a:off x="2269021" y="538198"/>
              <a:ext cx="308839" cy="309670"/>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NO</a:t>
              </a:r>
            </a:p>
          </p:txBody>
        </p:sp>
      </p:grpSp>
    </p:spTree>
    <p:extLst>
      <p:ext uri="{BB962C8B-B14F-4D97-AF65-F5344CB8AC3E}">
        <p14:creationId xmlns:p14="http://schemas.microsoft.com/office/powerpoint/2010/main" val="2041985814"/>
      </p:ext>
    </p:extLst>
  </p:cSld>
  <p:clrMapOvr>
    <a:masterClrMapping/>
  </p:clrMapOvr>
</p:sld>
</file>

<file path=ppt/theme/theme1.xml><?xml version="1.0" encoding="utf-8"?>
<a:theme xmlns:a="http://schemas.openxmlformats.org/drawingml/2006/main" name="Berlin">
  <a:themeElements>
    <a:clrScheme name="Custom 3">
      <a:dk1>
        <a:sysClr val="windowText" lastClr="000000"/>
      </a:dk1>
      <a:lt1>
        <a:sysClr val="window" lastClr="FFFFFF"/>
      </a:lt1>
      <a:dk2>
        <a:srgbClr val="1F497D"/>
      </a:dk2>
      <a:lt2>
        <a:srgbClr val="EEECE1"/>
      </a:lt2>
      <a:accent1>
        <a:srgbClr val="FFFFFF"/>
      </a:accent1>
      <a:accent2>
        <a:srgbClr val="C0504D"/>
      </a:accent2>
      <a:accent3>
        <a:srgbClr val="FFCC00"/>
      </a:accent3>
      <a:accent4>
        <a:srgbClr val="8064A2"/>
      </a:accent4>
      <a:accent5>
        <a:srgbClr val="4BACC6"/>
      </a:accent5>
      <a:accent6>
        <a:srgbClr val="F79646"/>
      </a:accent6>
      <a:hlink>
        <a:srgbClr val="0000FF"/>
      </a:hlink>
      <a:folHlink>
        <a:srgbClr val="80008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14B9E1-7F97-4662-8FB1-AC5A81D5A1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0B8658-DE86-42E1-9D01-970FE6B6ABA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913FBCD-4DF7-4ECF-9257-7B99D54993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TM04033917[[fn=Berlin]]</Template>
  <TotalTime>6673</TotalTime>
  <Words>1703</Words>
  <Application>Microsoft Office PowerPoint</Application>
  <PresentationFormat>Widescreen</PresentationFormat>
  <Paragraphs>165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Montserrat</vt:lpstr>
      <vt:lpstr>Roboto</vt:lpstr>
      <vt:lpstr>Trebuchet MS</vt:lpstr>
      <vt:lpstr>Berlin</vt:lpstr>
      <vt:lpstr>Quick Reference Guide CHALLENGE PERIOD</vt:lpstr>
      <vt:lpstr>About the Nebraska Broadband Office (NBO)</vt:lpstr>
      <vt:lpstr>An Overview of BEAD</vt:lpstr>
      <vt:lpstr>Bead Process Overview</vt:lpstr>
      <vt:lpstr>Key Definitions</vt:lpstr>
      <vt:lpstr>The Challenge Process &amp; Timeline</vt:lpstr>
      <vt:lpstr>How Do Challenges Happen?</vt:lpstr>
      <vt:lpstr>Types of Challenges</vt:lpstr>
      <vt:lpstr>What every Nebraskan can do:</vt:lpstr>
      <vt:lpstr>Advocates Submitting Challenges</vt:lpstr>
      <vt:lpstr>The Nebraska BEAD Challenge Portal</vt:lpstr>
      <vt:lpstr>Submitting a Challenge</vt:lpstr>
      <vt:lpstr>ISP Rebuttal Process</vt:lpstr>
      <vt:lpstr>Challenge Type – (A) Availability</vt:lpstr>
      <vt:lpstr>Challenge Type – (S) Speed</vt:lpstr>
      <vt:lpstr>Challenge Type – (S) Speed: Speed Test Requirements</vt:lpstr>
      <vt:lpstr>Challenge Type – (S) Speed: Speed Test Requirements (cont’d)</vt:lpstr>
      <vt:lpstr>Challenge Type – (L) Latency</vt:lpstr>
      <vt:lpstr>Challenge Type – Others</vt:lpstr>
      <vt:lpstr>Advocate Registration</vt:lpstr>
      <vt:lpstr>Results</vt:lpstr>
      <vt:lpstr>Questions?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Step-by-Step CHALLENGE GUIDE</dc:title>
  <dc:creator>Kilcoin, Rachel A</dc:creator>
  <cp:lastModifiedBy>Harrison, Trevi</cp:lastModifiedBy>
  <cp:revision>32</cp:revision>
  <dcterms:created xsi:type="dcterms:W3CDTF">2023-11-28T20:26:25Z</dcterms:created>
  <dcterms:modified xsi:type="dcterms:W3CDTF">2024-01-19T15:11:40Z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