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6"/>
  </p:notesMasterIdLst>
  <p:sldIdLst>
    <p:sldId id="266" r:id="rId2"/>
    <p:sldId id="257" r:id="rId3"/>
    <p:sldId id="264" r:id="rId4"/>
    <p:sldId id="258" r:id="rId5"/>
    <p:sldId id="265" r:id="rId6"/>
    <p:sldId id="259" r:id="rId7"/>
    <p:sldId id="260" r:id="rId8"/>
    <p:sldId id="263" r:id="rId9"/>
    <p:sldId id="271" r:id="rId10"/>
    <p:sldId id="267" r:id="rId11"/>
    <p:sldId id="268" r:id="rId12"/>
    <p:sldId id="269" r:id="rId13"/>
    <p:sldId id="270"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57FCBA-F62D-423A-AD25-770BF451ABD6}">
          <p14:sldIdLst>
            <p14:sldId id="266"/>
            <p14:sldId id="257"/>
            <p14:sldId id="264"/>
            <p14:sldId id="258"/>
            <p14:sldId id="265"/>
            <p14:sldId id="259"/>
            <p14:sldId id="260"/>
            <p14:sldId id="263"/>
          </p14:sldIdLst>
        </p14:section>
        <p14:section name="Diane" id="{FC6F304E-8E46-4755-8FE4-1D06104F6239}">
          <p14:sldIdLst>
            <p14:sldId id="271"/>
            <p14:sldId id="267"/>
            <p14:sldId id="268"/>
            <p14:sldId id="269"/>
            <p14:sldId id="270"/>
            <p14:sldId id="26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3A0DC3-BBF7-2D2A-6C0F-123C9C497193}" name="Kilcoin, Rachel A" initials="KRA" userId="S::Rachel.A.Kilcoin@nebraska.gov::52ffeafb-be83-4dcc-a7df-845ffd4232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84799" autoAdjust="0"/>
  </p:normalViewPr>
  <p:slideViewPr>
    <p:cSldViewPr snapToGrid="0">
      <p:cViewPr varScale="1">
        <p:scale>
          <a:sx n="95" d="100"/>
          <a:sy n="95" d="100"/>
        </p:scale>
        <p:origin x="118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mailto:ndot.broadband@nebraska.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ndot.broadband@nebraska.gov"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A4A53-9146-48FD-8E68-7E4118F4B756}" type="doc">
      <dgm:prSet loTypeId="urn:microsoft.com/office/officeart/2005/8/layout/hProcess9" loCatId="process" qsTypeId="urn:microsoft.com/office/officeart/2005/8/quickstyle/3d3" qsCatId="3D" csTypeId="urn:microsoft.com/office/officeart/2005/8/colors/colorful4" csCatId="colorful" phldr="1"/>
      <dgm:spPr/>
      <dgm:t>
        <a:bodyPr/>
        <a:lstStyle/>
        <a:p>
          <a:endParaRPr lang="en-US"/>
        </a:p>
      </dgm:t>
    </dgm:pt>
    <dgm:pt modelId="{4A9C63C1-0A53-41E0-9E8F-B417F3E027D3}">
      <dgm:prSet/>
      <dgm:spPr/>
      <dgm:t>
        <a:bodyPr/>
        <a:lstStyle/>
        <a:p>
          <a:r>
            <a:rPr lang="en-US"/>
            <a:t>Letters of Intent (LOI)</a:t>
          </a:r>
        </a:p>
      </dgm:t>
    </dgm:pt>
    <dgm:pt modelId="{7BBF804A-61F4-4812-918F-868D243A6BDC}" type="parTrans" cxnId="{C02A3E49-7ECD-46E1-AA3E-2E6F33B71224}">
      <dgm:prSet/>
      <dgm:spPr/>
      <dgm:t>
        <a:bodyPr/>
        <a:lstStyle/>
        <a:p>
          <a:endParaRPr lang="en-US"/>
        </a:p>
      </dgm:t>
    </dgm:pt>
    <dgm:pt modelId="{7B670255-5300-425D-A4FF-B036C661B913}" type="sibTrans" cxnId="{C02A3E49-7ECD-46E1-AA3E-2E6F33B71224}">
      <dgm:prSet/>
      <dgm:spPr/>
      <dgm:t>
        <a:bodyPr/>
        <a:lstStyle/>
        <a:p>
          <a:endParaRPr lang="en-US"/>
        </a:p>
      </dgm:t>
    </dgm:pt>
    <dgm:pt modelId="{BFFB72D9-0ED6-445F-971C-041A17FAC2E3}">
      <dgm:prSet/>
      <dgm:spPr/>
      <dgm:t>
        <a:bodyPr/>
        <a:lstStyle/>
        <a:p>
          <a:r>
            <a:rPr lang="en-US" dirty="0"/>
            <a:t>Applications and Subgrants</a:t>
          </a:r>
        </a:p>
      </dgm:t>
    </dgm:pt>
    <dgm:pt modelId="{A4D11D80-B1FC-42B7-9854-0BDF81720AA5}" type="parTrans" cxnId="{3A174511-DFEF-42B0-AAD1-ABF622AE34F5}">
      <dgm:prSet/>
      <dgm:spPr/>
      <dgm:t>
        <a:bodyPr/>
        <a:lstStyle/>
        <a:p>
          <a:endParaRPr lang="en-US"/>
        </a:p>
      </dgm:t>
    </dgm:pt>
    <dgm:pt modelId="{1291A4F5-737E-4F1D-B140-B3A95BFD3529}" type="sibTrans" cxnId="{3A174511-DFEF-42B0-AAD1-ABF622AE34F5}">
      <dgm:prSet/>
      <dgm:spPr/>
      <dgm:t>
        <a:bodyPr/>
        <a:lstStyle/>
        <a:p>
          <a:endParaRPr lang="en-US"/>
        </a:p>
      </dgm:t>
    </dgm:pt>
    <dgm:pt modelId="{42FB51C5-AC0F-4CEA-9578-46C4078A7950}">
      <dgm:prSet/>
      <dgm:spPr/>
      <dgm:t>
        <a:bodyPr/>
        <a:lstStyle/>
        <a:p>
          <a:r>
            <a:rPr lang="en-US"/>
            <a:t>Reporting, Monitoring, Technical Assistance</a:t>
          </a:r>
        </a:p>
      </dgm:t>
    </dgm:pt>
    <dgm:pt modelId="{20A4FE9A-9244-4088-85A3-183071E936BB}" type="parTrans" cxnId="{C0463D14-3034-4A88-8C1B-5D6812ADF418}">
      <dgm:prSet/>
      <dgm:spPr/>
      <dgm:t>
        <a:bodyPr/>
        <a:lstStyle/>
        <a:p>
          <a:endParaRPr lang="en-US"/>
        </a:p>
      </dgm:t>
    </dgm:pt>
    <dgm:pt modelId="{3BAE9961-BC48-42BA-AE76-AC0AB333AEEF}" type="sibTrans" cxnId="{C0463D14-3034-4A88-8C1B-5D6812ADF418}">
      <dgm:prSet/>
      <dgm:spPr/>
      <dgm:t>
        <a:bodyPr/>
        <a:lstStyle/>
        <a:p>
          <a:endParaRPr lang="en-US"/>
        </a:p>
      </dgm:t>
    </dgm:pt>
    <dgm:pt modelId="{B2B7D961-0DC2-4927-A6CE-DC61A382BE19}">
      <dgm:prSet/>
      <dgm:spPr>
        <a:solidFill>
          <a:srgbClr val="7030A0"/>
        </a:solidFill>
      </dgm:spPr>
      <dgm:t>
        <a:bodyPr/>
        <a:lstStyle/>
        <a:p>
          <a:r>
            <a:rPr lang="en-US"/>
            <a:t>Closeout</a:t>
          </a:r>
        </a:p>
      </dgm:t>
    </dgm:pt>
    <dgm:pt modelId="{DCE45A3D-8CF0-4166-888A-497E73D77816}" type="parTrans" cxnId="{6428654C-C4BD-4A3B-9295-4EAB909FF73F}">
      <dgm:prSet/>
      <dgm:spPr/>
      <dgm:t>
        <a:bodyPr/>
        <a:lstStyle/>
        <a:p>
          <a:endParaRPr lang="en-US"/>
        </a:p>
      </dgm:t>
    </dgm:pt>
    <dgm:pt modelId="{525D1CF4-4F63-44F2-8930-C1F075510D63}" type="sibTrans" cxnId="{6428654C-C4BD-4A3B-9295-4EAB909FF73F}">
      <dgm:prSet/>
      <dgm:spPr/>
      <dgm:t>
        <a:bodyPr/>
        <a:lstStyle/>
        <a:p>
          <a:endParaRPr lang="en-US"/>
        </a:p>
      </dgm:t>
    </dgm:pt>
    <dgm:pt modelId="{6A196BBD-15EB-4ADA-88FF-DC1AB60B4074}" type="pres">
      <dgm:prSet presAssocID="{769A4A53-9146-48FD-8E68-7E4118F4B756}" presName="CompostProcess" presStyleCnt="0">
        <dgm:presLayoutVars>
          <dgm:dir/>
          <dgm:resizeHandles val="exact"/>
        </dgm:presLayoutVars>
      </dgm:prSet>
      <dgm:spPr/>
    </dgm:pt>
    <dgm:pt modelId="{16DFCC78-23B7-43EE-94BF-D9C7BA71859E}" type="pres">
      <dgm:prSet presAssocID="{769A4A53-9146-48FD-8E68-7E4118F4B756}" presName="arrow" presStyleLbl="bgShp" presStyleIdx="0" presStyleCnt="1"/>
      <dgm:spPr/>
    </dgm:pt>
    <dgm:pt modelId="{4D3D7762-9AE8-40A2-97CB-94630FF42102}" type="pres">
      <dgm:prSet presAssocID="{769A4A53-9146-48FD-8E68-7E4118F4B756}" presName="linearProcess" presStyleCnt="0"/>
      <dgm:spPr/>
    </dgm:pt>
    <dgm:pt modelId="{5D5E4C3D-E6BE-4E9F-A5AA-016F5DAC61CF}" type="pres">
      <dgm:prSet presAssocID="{4A9C63C1-0A53-41E0-9E8F-B417F3E027D3}" presName="textNode" presStyleLbl="node1" presStyleIdx="0" presStyleCnt="4">
        <dgm:presLayoutVars>
          <dgm:bulletEnabled val="1"/>
        </dgm:presLayoutVars>
      </dgm:prSet>
      <dgm:spPr/>
    </dgm:pt>
    <dgm:pt modelId="{D7F59D64-6FB3-45A2-83CF-6C8237E891EF}" type="pres">
      <dgm:prSet presAssocID="{7B670255-5300-425D-A4FF-B036C661B913}" presName="sibTrans" presStyleCnt="0"/>
      <dgm:spPr/>
    </dgm:pt>
    <dgm:pt modelId="{9D331E54-FCEA-4B9B-BAAE-A390315D48B1}" type="pres">
      <dgm:prSet presAssocID="{BFFB72D9-0ED6-445F-971C-041A17FAC2E3}" presName="textNode" presStyleLbl="node1" presStyleIdx="1" presStyleCnt="4">
        <dgm:presLayoutVars>
          <dgm:bulletEnabled val="1"/>
        </dgm:presLayoutVars>
      </dgm:prSet>
      <dgm:spPr/>
    </dgm:pt>
    <dgm:pt modelId="{2D10047E-5EDE-4C39-BC98-7F92652FFAF1}" type="pres">
      <dgm:prSet presAssocID="{1291A4F5-737E-4F1D-B140-B3A95BFD3529}" presName="sibTrans" presStyleCnt="0"/>
      <dgm:spPr/>
    </dgm:pt>
    <dgm:pt modelId="{E03C6F7B-BAD6-4A19-8428-8E0CF6344A0A}" type="pres">
      <dgm:prSet presAssocID="{42FB51C5-AC0F-4CEA-9578-46C4078A7950}" presName="textNode" presStyleLbl="node1" presStyleIdx="2" presStyleCnt="4">
        <dgm:presLayoutVars>
          <dgm:bulletEnabled val="1"/>
        </dgm:presLayoutVars>
      </dgm:prSet>
      <dgm:spPr/>
    </dgm:pt>
    <dgm:pt modelId="{7AA23416-9002-42CA-BB4F-365071FE6157}" type="pres">
      <dgm:prSet presAssocID="{3BAE9961-BC48-42BA-AE76-AC0AB333AEEF}" presName="sibTrans" presStyleCnt="0"/>
      <dgm:spPr/>
    </dgm:pt>
    <dgm:pt modelId="{D58CBE35-FFE1-4E6E-BC30-BE1413FB4A64}" type="pres">
      <dgm:prSet presAssocID="{B2B7D961-0DC2-4927-A6CE-DC61A382BE19}" presName="textNode" presStyleLbl="node1" presStyleIdx="3" presStyleCnt="4">
        <dgm:presLayoutVars>
          <dgm:bulletEnabled val="1"/>
        </dgm:presLayoutVars>
      </dgm:prSet>
      <dgm:spPr/>
    </dgm:pt>
  </dgm:ptLst>
  <dgm:cxnLst>
    <dgm:cxn modelId="{3A174511-DFEF-42B0-AAD1-ABF622AE34F5}" srcId="{769A4A53-9146-48FD-8E68-7E4118F4B756}" destId="{BFFB72D9-0ED6-445F-971C-041A17FAC2E3}" srcOrd="1" destOrd="0" parTransId="{A4D11D80-B1FC-42B7-9854-0BDF81720AA5}" sibTransId="{1291A4F5-737E-4F1D-B140-B3A95BFD3529}"/>
    <dgm:cxn modelId="{C0463D14-3034-4A88-8C1B-5D6812ADF418}" srcId="{769A4A53-9146-48FD-8E68-7E4118F4B756}" destId="{42FB51C5-AC0F-4CEA-9578-46C4078A7950}" srcOrd="2" destOrd="0" parTransId="{20A4FE9A-9244-4088-85A3-183071E936BB}" sibTransId="{3BAE9961-BC48-42BA-AE76-AC0AB333AEEF}"/>
    <dgm:cxn modelId="{99C5AA23-F4FA-48E8-A7EE-3C3DFB5F0425}" type="presOf" srcId="{B2B7D961-0DC2-4927-A6CE-DC61A382BE19}" destId="{D58CBE35-FFE1-4E6E-BC30-BE1413FB4A64}" srcOrd="0" destOrd="0" presId="urn:microsoft.com/office/officeart/2005/8/layout/hProcess9"/>
    <dgm:cxn modelId="{C80A0C41-26E2-47FA-8AC8-731FD6B226C2}" type="presOf" srcId="{BFFB72D9-0ED6-445F-971C-041A17FAC2E3}" destId="{9D331E54-FCEA-4B9B-BAAE-A390315D48B1}" srcOrd="0" destOrd="0" presId="urn:microsoft.com/office/officeart/2005/8/layout/hProcess9"/>
    <dgm:cxn modelId="{C02A3E49-7ECD-46E1-AA3E-2E6F33B71224}" srcId="{769A4A53-9146-48FD-8E68-7E4118F4B756}" destId="{4A9C63C1-0A53-41E0-9E8F-B417F3E027D3}" srcOrd="0" destOrd="0" parTransId="{7BBF804A-61F4-4812-918F-868D243A6BDC}" sibTransId="{7B670255-5300-425D-A4FF-B036C661B913}"/>
    <dgm:cxn modelId="{6428654C-C4BD-4A3B-9295-4EAB909FF73F}" srcId="{769A4A53-9146-48FD-8E68-7E4118F4B756}" destId="{B2B7D961-0DC2-4927-A6CE-DC61A382BE19}" srcOrd="3" destOrd="0" parTransId="{DCE45A3D-8CF0-4166-888A-497E73D77816}" sibTransId="{525D1CF4-4F63-44F2-8930-C1F075510D63}"/>
    <dgm:cxn modelId="{924AEF7F-B4AD-40DD-B042-1A80DCC94651}" type="presOf" srcId="{4A9C63C1-0A53-41E0-9E8F-B417F3E027D3}" destId="{5D5E4C3D-E6BE-4E9F-A5AA-016F5DAC61CF}" srcOrd="0" destOrd="0" presId="urn:microsoft.com/office/officeart/2005/8/layout/hProcess9"/>
    <dgm:cxn modelId="{DBC15C9A-169B-4566-A544-B6CE078396BE}" type="presOf" srcId="{769A4A53-9146-48FD-8E68-7E4118F4B756}" destId="{6A196BBD-15EB-4ADA-88FF-DC1AB60B4074}" srcOrd="0" destOrd="0" presId="urn:microsoft.com/office/officeart/2005/8/layout/hProcess9"/>
    <dgm:cxn modelId="{9F6EDBB0-B9CC-46DB-9618-FB1798B63CFA}" type="presOf" srcId="{42FB51C5-AC0F-4CEA-9578-46C4078A7950}" destId="{E03C6F7B-BAD6-4A19-8428-8E0CF6344A0A}" srcOrd="0" destOrd="0" presId="urn:microsoft.com/office/officeart/2005/8/layout/hProcess9"/>
    <dgm:cxn modelId="{67B1ADD1-821F-4CCE-8AD4-A9C827C6EBD0}" type="presParOf" srcId="{6A196BBD-15EB-4ADA-88FF-DC1AB60B4074}" destId="{16DFCC78-23B7-43EE-94BF-D9C7BA71859E}" srcOrd="0" destOrd="0" presId="urn:microsoft.com/office/officeart/2005/8/layout/hProcess9"/>
    <dgm:cxn modelId="{0CE9F6E0-4FD3-40CB-9F73-28FABA130EF6}" type="presParOf" srcId="{6A196BBD-15EB-4ADA-88FF-DC1AB60B4074}" destId="{4D3D7762-9AE8-40A2-97CB-94630FF42102}" srcOrd="1" destOrd="0" presId="urn:microsoft.com/office/officeart/2005/8/layout/hProcess9"/>
    <dgm:cxn modelId="{87F06CA8-5168-476C-B2F0-DCE0C5F5159A}" type="presParOf" srcId="{4D3D7762-9AE8-40A2-97CB-94630FF42102}" destId="{5D5E4C3D-E6BE-4E9F-A5AA-016F5DAC61CF}" srcOrd="0" destOrd="0" presId="urn:microsoft.com/office/officeart/2005/8/layout/hProcess9"/>
    <dgm:cxn modelId="{542FBD76-B056-4B76-95C4-EE50E407902D}" type="presParOf" srcId="{4D3D7762-9AE8-40A2-97CB-94630FF42102}" destId="{D7F59D64-6FB3-45A2-83CF-6C8237E891EF}" srcOrd="1" destOrd="0" presId="urn:microsoft.com/office/officeart/2005/8/layout/hProcess9"/>
    <dgm:cxn modelId="{4310838B-C4F8-41E1-BC2E-5F452ACF1FE2}" type="presParOf" srcId="{4D3D7762-9AE8-40A2-97CB-94630FF42102}" destId="{9D331E54-FCEA-4B9B-BAAE-A390315D48B1}" srcOrd="2" destOrd="0" presId="urn:microsoft.com/office/officeart/2005/8/layout/hProcess9"/>
    <dgm:cxn modelId="{9159B77D-42CD-4EB6-80D5-6CAF633F716D}" type="presParOf" srcId="{4D3D7762-9AE8-40A2-97CB-94630FF42102}" destId="{2D10047E-5EDE-4C39-BC98-7F92652FFAF1}" srcOrd="3" destOrd="0" presId="urn:microsoft.com/office/officeart/2005/8/layout/hProcess9"/>
    <dgm:cxn modelId="{CBF9A1E4-A9AA-4FD5-9C46-5AF36661F574}" type="presParOf" srcId="{4D3D7762-9AE8-40A2-97CB-94630FF42102}" destId="{E03C6F7B-BAD6-4A19-8428-8E0CF6344A0A}" srcOrd="4" destOrd="0" presId="urn:microsoft.com/office/officeart/2005/8/layout/hProcess9"/>
    <dgm:cxn modelId="{2B9306DF-AF33-4BF8-A893-B6AA67AAF83D}" type="presParOf" srcId="{4D3D7762-9AE8-40A2-97CB-94630FF42102}" destId="{7AA23416-9002-42CA-BB4F-365071FE6157}" srcOrd="5" destOrd="0" presId="urn:microsoft.com/office/officeart/2005/8/layout/hProcess9"/>
    <dgm:cxn modelId="{192EC6E9-8835-4E65-A143-013D2A092139}" type="presParOf" srcId="{4D3D7762-9AE8-40A2-97CB-94630FF42102}" destId="{D58CBE35-FFE1-4E6E-BC30-BE1413FB4A6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55DEDE5-4E05-4E4C-BDD5-C062A93BC6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5F183B7-F11C-4170-A9E2-C5BAEF994721}">
      <dgm:prSet/>
      <dgm:spPr/>
      <dgm:t>
        <a:bodyPr/>
        <a:lstStyle/>
        <a:p>
          <a:r>
            <a:rPr lang="en-US" dirty="0"/>
            <a:t>Now until RFA published</a:t>
          </a:r>
        </a:p>
      </dgm:t>
    </dgm:pt>
    <dgm:pt modelId="{E46325A3-FB88-499C-834F-C0086EE8AEB7}" type="parTrans" cxnId="{D5BF65B2-7E8D-4FA1-9B23-97685625B777}">
      <dgm:prSet/>
      <dgm:spPr/>
      <dgm:t>
        <a:bodyPr/>
        <a:lstStyle/>
        <a:p>
          <a:endParaRPr lang="en-US"/>
        </a:p>
      </dgm:t>
    </dgm:pt>
    <dgm:pt modelId="{78615CA8-78A4-4AEA-9F17-1A9DB07C7FE5}" type="sibTrans" cxnId="{D5BF65B2-7E8D-4FA1-9B23-97685625B777}">
      <dgm:prSet/>
      <dgm:spPr/>
      <dgm:t>
        <a:bodyPr/>
        <a:lstStyle/>
        <a:p>
          <a:endParaRPr lang="en-US"/>
        </a:p>
      </dgm:t>
    </dgm:pt>
    <dgm:pt modelId="{20B99330-ED5C-4370-8165-9ECC0CDACEAF}">
      <dgm:prSet/>
      <dgm:spPr/>
      <dgm:t>
        <a:bodyPr/>
        <a:lstStyle/>
        <a:p>
          <a:r>
            <a:rPr lang="en-US"/>
            <a:t>Any NBO staff, any time</a:t>
          </a:r>
        </a:p>
      </dgm:t>
    </dgm:pt>
    <dgm:pt modelId="{5A6A59BA-F37A-4664-9904-C1D0FC0E36E7}" type="parTrans" cxnId="{A656BE7E-A8C0-4CF9-8CE7-26E8693C9FA7}">
      <dgm:prSet/>
      <dgm:spPr/>
      <dgm:t>
        <a:bodyPr/>
        <a:lstStyle/>
        <a:p>
          <a:endParaRPr lang="en-US"/>
        </a:p>
      </dgm:t>
    </dgm:pt>
    <dgm:pt modelId="{8A47F36A-B716-4D18-9484-B948EF66E427}" type="sibTrans" cxnId="{A656BE7E-A8C0-4CF9-8CE7-26E8693C9FA7}">
      <dgm:prSet/>
      <dgm:spPr/>
      <dgm:t>
        <a:bodyPr/>
        <a:lstStyle/>
        <a:p>
          <a:endParaRPr lang="en-US"/>
        </a:p>
      </dgm:t>
    </dgm:pt>
    <dgm:pt modelId="{58853C23-AE3A-47F0-8839-66C3AF91B795}">
      <dgm:prSet/>
      <dgm:spPr/>
      <dgm:t>
        <a:bodyPr/>
        <a:lstStyle/>
        <a:p>
          <a:r>
            <a:rPr lang="en-US"/>
            <a:t>During LOI process</a:t>
          </a:r>
        </a:p>
      </dgm:t>
    </dgm:pt>
    <dgm:pt modelId="{5EC53BAF-1EF1-44F2-A722-9F23552E93D2}" type="parTrans" cxnId="{CF643F3C-4025-470F-BC62-2440AF117F9E}">
      <dgm:prSet/>
      <dgm:spPr/>
      <dgm:t>
        <a:bodyPr/>
        <a:lstStyle/>
        <a:p>
          <a:endParaRPr lang="en-US"/>
        </a:p>
      </dgm:t>
    </dgm:pt>
    <dgm:pt modelId="{AFAFD85C-2F5B-4F12-B56B-25B585DB461C}" type="sibTrans" cxnId="{CF643F3C-4025-470F-BC62-2440AF117F9E}">
      <dgm:prSet/>
      <dgm:spPr/>
      <dgm:t>
        <a:bodyPr/>
        <a:lstStyle/>
        <a:p>
          <a:endParaRPr lang="en-US"/>
        </a:p>
      </dgm:t>
    </dgm:pt>
    <dgm:pt modelId="{22505B63-BD7D-40F0-8B00-4A6BDC218821}">
      <dgm:prSet/>
      <dgm:spPr/>
      <dgm:t>
        <a:bodyPr/>
        <a:lstStyle/>
        <a:p>
          <a:r>
            <a:rPr lang="en-US"/>
            <a:t>Any NBO staff, any time</a:t>
          </a:r>
        </a:p>
      </dgm:t>
    </dgm:pt>
    <dgm:pt modelId="{FD685C70-B3E3-4041-A6E1-A68FC0C18F78}" type="parTrans" cxnId="{F78725FB-3FD4-4914-B2E4-A0D4F7C98DAF}">
      <dgm:prSet/>
      <dgm:spPr/>
      <dgm:t>
        <a:bodyPr/>
        <a:lstStyle/>
        <a:p>
          <a:endParaRPr lang="en-US"/>
        </a:p>
      </dgm:t>
    </dgm:pt>
    <dgm:pt modelId="{2EA232BC-37EC-4E4F-ABA7-82A1A4F0A269}" type="sibTrans" cxnId="{F78725FB-3FD4-4914-B2E4-A0D4F7C98DAF}">
      <dgm:prSet/>
      <dgm:spPr/>
      <dgm:t>
        <a:bodyPr/>
        <a:lstStyle/>
        <a:p>
          <a:endParaRPr lang="en-US"/>
        </a:p>
      </dgm:t>
    </dgm:pt>
    <dgm:pt modelId="{E32C9000-581C-48B7-80F4-A371F13DDAD4}">
      <dgm:prSet/>
      <dgm:spPr/>
      <dgm:t>
        <a:bodyPr/>
        <a:lstStyle/>
        <a:p>
          <a:r>
            <a:rPr lang="en-US" dirty="0"/>
            <a:t>During application process</a:t>
          </a:r>
        </a:p>
      </dgm:t>
    </dgm:pt>
    <dgm:pt modelId="{34B600FB-325D-40BF-A01B-938B7967FD8E}" type="parTrans" cxnId="{FCFB0CB8-1821-4732-B1EE-D96961958FA9}">
      <dgm:prSet/>
      <dgm:spPr/>
      <dgm:t>
        <a:bodyPr/>
        <a:lstStyle/>
        <a:p>
          <a:endParaRPr lang="en-US"/>
        </a:p>
      </dgm:t>
    </dgm:pt>
    <dgm:pt modelId="{EED4AF70-0D4F-4BB8-8459-C9F52DF99682}" type="sibTrans" cxnId="{FCFB0CB8-1821-4732-B1EE-D96961958FA9}">
      <dgm:prSet/>
      <dgm:spPr/>
      <dgm:t>
        <a:bodyPr/>
        <a:lstStyle/>
        <a:p>
          <a:endParaRPr lang="en-US"/>
        </a:p>
      </dgm:t>
    </dgm:pt>
    <dgm:pt modelId="{BFA5379A-50B2-4490-B14F-F74D2A43FE13}">
      <dgm:prSet/>
      <dgm:spPr/>
      <dgm:t>
        <a:bodyPr/>
        <a:lstStyle/>
        <a:p>
          <a:r>
            <a:rPr lang="en-US"/>
            <a:t>Must avoid the appearance of impropriety: types of inquiries + perception</a:t>
          </a:r>
        </a:p>
      </dgm:t>
    </dgm:pt>
    <dgm:pt modelId="{259C5068-76CA-4F74-9DB9-C9E885938F24}" type="parTrans" cxnId="{82C9A732-6B90-4767-83B4-1F6A61D93C70}">
      <dgm:prSet/>
      <dgm:spPr/>
      <dgm:t>
        <a:bodyPr/>
        <a:lstStyle/>
        <a:p>
          <a:endParaRPr lang="en-US"/>
        </a:p>
      </dgm:t>
    </dgm:pt>
    <dgm:pt modelId="{DF7E162D-246B-4559-A19D-615B5455B1A1}" type="sibTrans" cxnId="{82C9A732-6B90-4767-83B4-1F6A61D93C70}">
      <dgm:prSet/>
      <dgm:spPr/>
      <dgm:t>
        <a:bodyPr/>
        <a:lstStyle/>
        <a:p>
          <a:endParaRPr lang="en-US"/>
        </a:p>
      </dgm:t>
    </dgm:pt>
    <dgm:pt modelId="{85C9DA53-F48F-47B9-8A39-5D3D482CFBAE}">
      <dgm:prSet/>
      <dgm:spPr/>
      <dgm:t>
        <a:bodyPr/>
        <a:lstStyle/>
        <a:p>
          <a:r>
            <a:rPr lang="en-US" dirty="0"/>
            <a:t>Must email questions to </a:t>
          </a:r>
          <a:r>
            <a:rPr lang="en-US" dirty="0">
              <a:hlinkClick xmlns:r="http://schemas.openxmlformats.org/officeDocument/2006/relationships" r:id="rId1"/>
            </a:rPr>
            <a:t>ndot.broadband@nebraska.gov</a:t>
          </a:r>
          <a:r>
            <a:rPr lang="en-US" dirty="0"/>
            <a:t> by our deadline (TBD)</a:t>
          </a:r>
        </a:p>
      </dgm:t>
    </dgm:pt>
    <dgm:pt modelId="{A79BB715-2BD2-48BE-93F5-48AE22ABFA4A}" type="parTrans" cxnId="{F2131A9B-B88F-4DC4-8DA6-D7590D9D9A17}">
      <dgm:prSet/>
      <dgm:spPr/>
      <dgm:t>
        <a:bodyPr/>
        <a:lstStyle/>
        <a:p>
          <a:endParaRPr lang="en-US"/>
        </a:p>
      </dgm:t>
    </dgm:pt>
    <dgm:pt modelId="{78568AE8-C7F2-4817-B478-4CFFD987BFA0}" type="sibTrans" cxnId="{F2131A9B-B88F-4DC4-8DA6-D7590D9D9A17}">
      <dgm:prSet/>
      <dgm:spPr/>
      <dgm:t>
        <a:bodyPr/>
        <a:lstStyle/>
        <a:p>
          <a:endParaRPr lang="en-US"/>
        </a:p>
      </dgm:t>
    </dgm:pt>
    <dgm:pt modelId="{15A69FD7-9219-4E39-B50F-833F6BA0A0AF}">
      <dgm:prSet/>
      <dgm:spPr/>
      <dgm:t>
        <a:bodyPr/>
        <a:lstStyle/>
        <a:p>
          <a:r>
            <a:rPr lang="en-US" dirty="0"/>
            <a:t>All answers must be written and shared with everyone</a:t>
          </a:r>
        </a:p>
      </dgm:t>
    </dgm:pt>
    <dgm:pt modelId="{14E9E0E0-660A-4F37-BF04-BBADF766A7AC}" type="parTrans" cxnId="{358DD083-7D53-43B4-B1F1-75D194C732BE}">
      <dgm:prSet/>
      <dgm:spPr/>
      <dgm:t>
        <a:bodyPr/>
        <a:lstStyle/>
        <a:p>
          <a:endParaRPr lang="en-US"/>
        </a:p>
      </dgm:t>
    </dgm:pt>
    <dgm:pt modelId="{5F3052C0-F3FB-4A17-A204-D148E6BC99A4}" type="sibTrans" cxnId="{358DD083-7D53-43B4-B1F1-75D194C732BE}">
      <dgm:prSet/>
      <dgm:spPr/>
      <dgm:t>
        <a:bodyPr/>
        <a:lstStyle/>
        <a:p>
          <a:endParaRPr lang="en-US"/>
        </a:p>
      </dgm:t>
    </dgm:pt>
    <dgm:pt modelId="{4964571A-5A49-42C4-A180-15C3F828CBD7}">
      <dgm:prSet/>
      <dgm:spPr/>
      <dgm:t>
        <a:bodyPr/>
        <a:lstStyle/>
        <a:p>
          <a:r>
            <a:rPr lang="en-US"/>
            <a:t>After subgrants are announced through closeout </a:t>
          </a:r>
        </a:p>
      </dgm:t>
    </dgm:pt>
    <dgm:pt modelId="{A5FF6627-765B-4E80-90DC-24D98FD7B5DF}" type="parTrans" cxnId="{7A3C77CB-E8C7-4100-88ED-554EB4EBC439}">
      <dgm:prSet/>
      <dgm:spPr/>
      <dgm:t>
        <a:bodyPr/>
        <a:lstStyle/>
        <a:p>
          <a:endParaRPr lang="en-US"/>
        </a:p>
      </dgm:t>
    </dgm:pt>
    <dgm:pt modelId="{02D90FAA-9D55-42AE-9D5F-4E3B13D67FBE}" type="sibTrans" cxnId="{7A3C77CB-E8C7-4100-88ED-554EB4EBC439}">
      <dgm:prSet/>
      <dgm:spPr/>
      <dgm:t>
        <a:bodyPr/>
        <a:lstStyle/>
        <a:p>
          <a:endParaRPr lang="en-US"/>
        </a:p>
      </dgm:t>
    </dgm:pt>
    <dgm:pt modelId="{6D92FDB0-AFDC-450C-AE72-358AB50BDEBB}">
      <dgm:prSet/>
      <dgm:spPr/>
      <dgm:t>
        <a:bodyPr/>
        <a:lstStyle/>
        <a:p>
          <a:r>
            <a:rPr lang="en-US"/>
            <a:t>Questions about grants: Diane &amp; team, any time</a:t>
          </a:r>
        </a:p>
      </dgm:t>
    </dgm:pt>
    <dgm:pt modelId="{8FDEC425-E3D7-4BCB-819D-77C929C50853}" type="parTrans" cxnId="{0A348E7E-0D4B-4A80-BD05-51EBC1A33245}">
      <dgm:prSet/>
      <dgm:spPr/>
      <dgm:t>
        <a:bodyPr/>
        <a:lstStyle/>
        <a:p>
          <a:endParaRPr lang="en-US"/>
        </a:p>
      </dgm:t>
    </dgm:pt>
    <dgm:pt modelId="{37B45546-FC8F-46A2-BA25-4A6C67A4CC98}" type="sibTrans" cxnId="{0A348E7E-0D4B-4A80-BD05-51EBC1A33245}">
      <dgm:prSet/>
      <dgm:spPr/>
      <dgm:t>
        <a:bodyPr/>
        <a:lstStyle/>
        <a:p>
          <a:endParaRPr lang="en-US"/>
        </a:p>
      </dgm:t>
    </dgm:pt>
    <dgm:pt modelId="{67AEA678-8525-43BD-A322-7C8053C27BA8}">
      <dgm:prSet/>
      <dgm:spPr/>
      <dgm:t>
        <a:bodyPr/>
        <a:lstStyle/>
        <a:p>
          <a:r>
            <a:rPr lang="en-US"/>
            <a:t>Questions about community events: Rachel &amp; team, any time</a:t>
          </a:r>
        </a:p>
      </dgm:t>
    </dgm:pt>
    <dgm:pt modelId="{9B6C3140-6C0E-44DC-B0F5-2EC3546FDE76}" type="parTrans" cxnId="{9F69F659-B6EE-4FFE-99B1-B29A2F1D19C0}">
      <dgm:prSet/>
      <dgm:spPr/>
      <dgm:t>
        <a:bodyPr/>
        <a:lstStyle/>
        <a:p>
          <a:endParaRPr lang="en-US"/>
        </a:p>
      </dgm:t>
    </dgm:pt>
    <dgm:pt modelId="{746924F1-1FD2-44E5-891A-B373C6AF239F}" type="sibTrans" cxnId="{9F69F659-B6EE-4FFE-99B1-B29A2F1D19C0}">
      <dgm:prSet/>
      <dgm:spPr/>
      <dgm:t>
        <a:bodyPr/>
        <a:lstStyle/>
        <a:p>
          <a:endParaRPr lang="en-US"/>
        </a:p>
      </dgm:t>
    </dgm:pt>
    <dgm:pt modelId="{3E0BDC28-D28B-4D8E-9AA1-2C1559B36117}" type="pres">
      <dgm:prSet presAssocID="{C55DEDE5-4E05-4E4C-BDD5-C062A93BC692}" presName="Name0" presStyleCnt="0">
        <dgm:presLayoutVars>
          <dgm:dir/>
          <dgm:animLvl val="lvl"/>
          <dgm:resizeHandles val="exact"/>
        </dgm:presLayoutVars>
      </dgm:prSet>
      <dgm:spPr/>
    </dgm:pt>
    <dgm:pt modelId="{CB89EBBF-0E49-475B-BBC7-1FCC493D9271}" type="pres">
      <dgm:prSet presAssocID="{55F183B7-F11C-4170-A9E2-C5BAEF994721}" presName="linNode" presStyleCnt="0"/>
      <dgm:spPr/>
    </dgm:pt>
    <dgm:pt modelId="{F467C902-E268-4947-9ACA-116C5A55ED12}" type="pres">
      <dgm:prSet presAssocID="{55F183B7-F11C-4170-A9E2-C5BAEF994721}" presName="parentText" presStyleLbl="node1" presStyleIdx="0" presStyleCnt="4">
        <dgm:presLayoutVars>
          <dgm:chMax val="1"/>
          <dgm:bulletEnabled val="1"/>
        </dgm:presLayoutVars>
      </dgm:prSet>
      <dgm:spPr/>
    </dgm:pt>
    <dgm:pt modelId="{EB1C1F41-EBCA-42E6-8FFC-25015F398111}" type="pres">
      <dgm:prSet presAssocID="{55F183B7-F11C-4170-A9E2-C5BAEF994721}" presName="descendantText" presStyleLbl="alignAccFollowNode1" presStyleIdx="0" presStyleCnt="4">
        <dgm:presLayoutVars>
          <dgm:bulletEnabled val="1"/>
        </dgm:presLayoutVars>
      </dgm:prSet>
      <dgm:spPr/>
    </dgm:pt>
    <dgm:pt modelId="{621D3D5B-26BD-492F-A263-CC422C626ACA}" type="pres">
      <dgm:prSet presAssocID="{78615CA8-78A4-4AEA-9F17-1A9DB07C7FE5}" presName="sp" presStyleCnt="0"/>
      <dgm:spPr/>
    </dgm:pt>
    <dgm:pt modelId="{C8107D68-B54F-4394-B2E2-654102AF106C}" type="pres">
      <dgm:prSet presAssocID="{58853C23-AE3A-47F0-8839-66C3AF91B795}" presName="linNode" presStyleCnt="0"/>
      <dgm:spPr/>
    </dgm:pt>
    <dgm:pt modelId="{33ADB314-D444-496D-AEBB-14E77FC52C8D}" type="pres">
      <dgm:prSet presAssocID="{58853C23-AE3A-47F0-8839-66C3AF91B795}" presName="parentText" presStyleLbl="node1" presStyleIdx="1" presStyleCnt="4">
        <dgm:presLayoutVars>
          <dgm:chMax val="1"/>
          <dgm:bulletEnabled val="1"/>
        </dgm:presLayoutVars>
      </dgm:prSet>
      <dgm:spPr/>
    </dgm:pt>
    <dgm:pt modelId="{92F63CAD-4A10-4EF3-9641-539B025763F1}" type="pres">
      <dgm:prSet presAssocID="{58853C23-AE3A-47F0-8839-66C3AF91B795}" presName="descendantText" presStyleLbl="alignAccFollowNode1" presStyleIdx="1" presStyleCnt="4">
        <dgm:presLayoutVars>
          <dgm:bulletEnabled val="1"/>
        </dgm:presLayoutVars>
      </dgm:prSet>
      <dgm:spPr/>
    </dgm:pt>
    <dgm:pt modelId="{7EF91D74-ADC7-45C5-8993-F2B46E4E3743}" type="pres">
      <dgm:prSet presAssocID="{AFAFD85C-2F5B-4F12-B56B-25B585DB461C}" presName="sp" presStyleCnt="0"/>
      <dgm:spPr/>
    </dgm:pt>
    <dgm:pt modelId="{3966E8FE-EE76-4988-A65F-F869A96E5A36}" type="pres">
      <dgm:prSet presAssocID="{E32C9000-581C-48B7-80F4-A371F13DDAD4}" presName="linNode" presStyleCnt="0"/>
      <dgm:spPr/>
    </dgm:pt>
    <dgm:pt modelId="{607F33BF-E5D7-40C9-8D04-81C8134AB4BD}" type="pres">
      <dgm:prSet presAssocID="{E32C9000-581C-48B7-80F4-A371F13DDAD4}" presName="parentText" presStyleLbl="node1" presStyleIdx="2" presStyleCnt="4">
        <dgm:presLayoutVars>
          <dgm:chMax val="1"/>
          <dgm:bulletEnabled val="1"/>
        </dgm:presLayoutVars>
      </dgm:prSet>
      <dgm:spPr/>
    </dgm:pt>
    <dgm:pt modelId="{DEE765E2-4A37-4F98-BD94-0B824B729003}" type="pres">
      <dgm:prSet presAssocID="{E32C9000-581C-48B7-80F4-A371F13DDAD4}" presName="descendantText" presStyleLbl="alignAccFollowNode1" presStyleIdx="2" presStyleCnt="4">
        <dgm:presLayoutVars>
          <dgm:bulletEnabled val="1"/>
        </dgm:presLayoutVars>
      </dgm:prSet>
      <dgm:spPr/>
    </dgm:pt>
    <dgm:pt modelId="{008FDB96-ADCA-4698-9615-CFE4B757178D}" type="pres">
      <dgm:prSet presAssocID="{EED4AF70-0D4F-4BB8-8459-C9F52DF99682}" presName="sp" presStyleCnt="0"/>
      <dgm:spPr/>
    </dgm:pt>
    <dgm:pt modelId="{C851B3DB-F1D5-4464-887E-EE86B0CCD2C8}" type="pres">
      <dgm:prSet presAssocID="{4964571A-5A49-42C4-A180-15C3F828CBD7}" presName="linNode" presStyleCnt="0"/>
      <dgm:spPr/>
    </dgm:pt>
    <dgm:pt modelId="{7C825972-A463-4D0C-80C7-E88A9159E8B2}" type="pres">
      <dgm:prSet presAssocID="{4964571A-5A49-42C4-A180-15C3F828CBD7}" presName="parentText" presStyleLbl="node1" presStyleIdx="3" presStyleCnt="4">
        <dgm:presLayoutVars>
          <dgm:chMax val="1"/>
          <dgm:bulletEnabled val="1"/>
        </dgm:presLayoutVars>
      </dgm:prSet>
      <dgm:spPr/>
    </dgm:pt>
    <dgm:pt modelId="{07C08B5F-0E16-4CC0-8546-D712A7260C0E}" type="pres">
      <dgm:prSet presAssocID="{4964571A-5A49-42C4-A180-15C3F828CBD7}" presName="descendantText" presStyleLbl="alignAccFollowNode1" presStyleIdx="3" presStyleCnt="4">
        <dgm:presLayoutVars>
          <dgm:bulletEnabled val="1"/>
        </dgm:presLayoutVars>
      </dgm:prSet>
      <dgm:spPr/>
    </dgm:pt>
  </dgm:ptLst>
  <dgm:cxnLst>
    <dgm:cxn modelId="{82C9A732-6B90-4767-83B4-1F6A61D93C70}" srcId="{E32C9000-581C-48B7-80F4-A371F13DDAD4}" destId="{BFA5379A-50B2-4490-B14F-F74D2A43FE13}" srcOrd="0" destOrd="0" parTransId="{259C5068-76CA-4F74-9DB9-C9E885938F24}" sibTransId="{DF7E162D-246B-4559-A19D-615B5455B1A1}"/>
    <dgm:cxn modelId="{CF643F3C-4025-470F-BC62-2440AF117F9E}" srcId="{C55DEDE5-4E05-4E4C-BDD5-C062A93BC692}" destId="{58853C23-AE3A-47F0-8839-66C3AF91B795}" srcOrd="1" destOrd="0" parTransId="{5EC53BAF-1EF1-44F2-A722-9F23552E93D2}" sibTransId="{AFAFD85C-2F5B-4F12-B56B-25B585DB461C}"/>
    <dgm:cxn modelId="{0D76AE3C-3063-47EA-A5B0-D94888CFFA89}" type="presOf" srcId="{22505B63-BD7D-40F0-8B00-4A6BDC218821}" destId="{92F63CAD-4A10-4EF3-9641-539B025763F1}" srcOrd="0" destOrd="0" presId="urn:microsoft.com/office/officeart/2005/8/layout/vList5"/>
    <dgm:cxn modelId="{7ACBC648-6C4C-49E5-B6AB-0FFEEE96304F}" type="presOf" srcId="{55F183B7-F11C-4170-A9E2-C5BAEF994721}" destId="{F467C902-E268-4947-9ACA-116C5A55ED12}" srcOrd="0" destOrd="0" presId="urn:microsoft.com/office/officeart/2005/8/layout/vList5"/>
    <dgm:cxn modelId="{983E5A58-2749-4000-8052-5D0F4B0E2609}" type="presOf" srcId="{85C9DA53-F48F-47B9-8A39-5D3D482CFBAE}" destId="{DEE765E2-4A37-4F98-BD94-0B824B729003}" srcOrd="0" destOrd="1" presId="urn:microsoft.com/office/officeart/2005/8/layout/vList5"/>
    <dgm:cxn modelId="{9F69F659-B6EE-4FFE-99B1-B29A2F1D19C0}" srcId="{4964571A-5A49-42C4-A180-15C3F828CBD7}" destId="{67AEA678-8525-43BD-A322-7C8053C27BA8}" srcOrd="1" destOrd="0" parTransId="{9B6C3140-6C0E-44DC-B0F5-2EC3546FDE76}" sibTransId="{746924F1-1FD2-44E5-891A-B373C6AF239F}"/>
    <dgm:cxn modelId="{0A348E7E-0D4B-4A80-BD05-51EBC1A33245}" srcId="{4964571A-5A49-42C4-A180-15C3F828CBD7}" destId="{6D92FDB0-AFDC-450C-AE72-358AB50BDEBB}" srcOrd="0" destOrd="0" parTransId="{8FDEC425-E3D7-4BCB-819D-77C929C50853}" sibTransId="{37B45546-FC8F-46A2-BA25-4A6C67A4CC98}"/>
    <dgm:cxn modelId="{A656BE7E-A8C0-4CF9-8CE7-26E8693C9FA7}" srcId="{55F183B7-F11C-4170-A9E2-C5BAEF994721}" destId="{20B99330-ED5C-4370-8165-9ECC0CDACEAF}" srcOrd="0" destOrd="0" parTransId="{5A6A59BA-F37A-4664-9904-C1D0FC0E36E7}" sibTransId="{8A47F36A-B716-4D18-9484-B948EF66E427}"/>
    <dgm:cxn modelId="{05C0C681-DC09-461A-9301-F7B44907C5DA}" type="presOf" srcId="{C55DEDE5-4E05-4E4C-BDD5-C062A93BC692}" destId="{3E0BDC28-D28B-4D8E-9AA1-2C1559B36117}" srcOrd="0" destOrd="0" presId="urn:microsoft.com/office/officeart/2005/8/layout/vList5"/>
    <dgm:cxn modelId="{358DD083-7D53-43B4-B1F1-75D194C732BE}" srcId="{E32C9000-581C-48B7-80F4-A371F13DDAD4}" destId="{15A69FD7-9219-4E39-B50F-833F6BA0A0AF}" srcOrd="2" destOrd="0" parTransId="{14E9E0E0-660A-4F37-BF04-BBADF766A7AC}" sibTransId="{5F3052C0-F3FB-4A17-A204-D148E6BC99A4}"/>
    <dgm:cxn modelId="{619FCA88-68B2-429E-AF74-D8F56C6EF41D}" type="presOf" srcId="{58853C23-AE3A-47F0-8839-66C3AF91B795}" destId="{33ADB314-D444-496D-AEBB-14E77FC52C8D}" srcOrd="0" destOrd="0" presId="urn:microsoft.com/office/officeart/2005/8/layout/vList5"/>
    <dgm:cxn modelId="{34127292-7D52-47BF-9DD0-157DA82381E6}" type="presOf" srcId="{67AEA678-8525-43BD-A322-7C8053C27BA8}" destId="{07C08B5F-0E16-4CC0-8546-D712A7260C0E}" srcOrd="0" destOrd="1" presId="urn:microsoft.com/office/officeart/2005/8/layout/vList5"/>
    <dgm:cxn modelId="{F2131A9B-B88F-4DC4-8DA6-D7590D9D9A17}" srcId="{E32C9000-581C-48B7-80F4-A371F13DDAD4}" destId="{85C9DA53-F48F-47B9-8A39-5D3D482CFBAE}" srcOrd="1" destOrd="0" parTransId="{A79BB715-2BD2-48BE-93F5-48AE22ABFA4A}" sibTransId="{78568AE8-C7F2-4817-B478-4CFFD987BFA0}"/>
    <dgm:cxn modelId="{D5BF65B2-7E8D-4FA1-9B23-97685625B777}" srcId="{C55DEDE5-4E05-4E4C-BDD5-C062A93BC692}" destId="{55F183B7-F11C-4170-A9E2-C5BAEF994721}" srcOrd="0" destOrd="0" parTransId="{E46325A3-FB88-499C-834F-C0086EE8AEB7}" sibTransId="{78615CA8-78A4-4AEA-9F17-1A9DB07C7FE5}"/>
    <dgm:cxn modelId="{0E9D51B3-8A6A-4D64-9251-E417EB3DF3A7}" type="presOf" srcId="{BFA5379A-50B2-4490-B14F-F74D2A43FE13}" destId="{DEE765E2-4A37-4F98-BD94-0B824B729003}" srcOrd="0" destOrd="0" presId="urn:microsoft.com/office/officeart/2005/8/layout/vList5"/>
    <dgm:cxn modelId="{FCFB0CB8-1821-4732-B1EE-D96961958FA9}" srcId="{C55DEDE5-4E05-4E4C-BDD5-C062A93BC692}" destId="{E32C9000-581C-48B7-80F4-A371F13DDAD4}" srcOrd="2" destOrd="0" parTransId="{34B600FB-325D-40BF-A01B-938B7967FD8E}" sibTransId="{EED4AF70-0D4F-4BB8-8459-C9F52DF99682}"/>
    <dgm:cxn modelId="{7A3C77CB-E8C7-4100-88ED-554EB4EBC439}" srcId="{C55DEDE5-4E05-4E4C-BDD5-C062A93BC692}" destId="{4964571A-5A49-42C4-A180-15C3F828CBD7}" srcOrd="3" destOrd="0" parTransId="{A5FF6627-765B-4E80-90DC-24D98FD7B5DF}" sibTransId="{02D90FAA-9D55-42AE-9D5F-4E3B13D67FBE}"/>
    <dgm:cxn modelId="{8BB3F0E0-FE70-4C3E-97BD-6AFC44BAFDC4}" type="presOf" srcId="{20B99330-ED5C-4370-8165-9ECC0CDACEAF}" destId="{EB1C1F41-EBCA-42E6-8FFC-25015F398111}" srcOrd="0" destOrd="0" presId="urn:microsoft.com/office/officeart/2005/8/layout/vList5"/>
    <dgm:cxn modelId="{48D468EC-BCA6-48D0-8D19-1FC4B9CDD635}" type="presOf" srcId="{15A69FD7-9219-4E39-B50F-833F6BA0A0AF}" destId="{DEE765E2-4A37-4F98-BD94-0B824B729003}" srcOrd="0" destOrd="2" presId="urn:microsoft.com/office/officeart/2005/8/layout/vList5"/>
    <dgm:cxn modelId="{9E8BE2F7-02C3-4BAE-863B-AC069AD658DD}" type="presOf" srcId="{E32C9000-581C-48B7-80F4-A371F13DDAD4}" destId="{607F33BF-E5D7-40C9-8D04-81C8134AB4BD}" srcOrd="0" destOrd="0" presId="urn:microsoft.com/office/officeart/2005/8/layout/vList5"/>
    <dgm:cxn modelId="{07C460F8-E5E1-417E-95E4-AEF16056A0E7}" type="presOf" srcId="{6D92FDB0-AFDC-450C-AE72-358AB50BDEBB}" destId="{07C08B5F-0E16-4CC0-8546-D712A7260C0E}" srcOrd="0" destOrd="0" presId="urn:microsoft.com/office/officeart/2005/8/layout/vList5"/>
    <dgm:cxn modelId="{50C790FA-E1A2-452D-BF9C-B753BD0B8C6E}" type="presOf" srcId="{4964571A-5A49-42C4-A180-15C3F828CBD7}" destId="{7C825972-A463-4D0C-80C7-E88A9159E8B2}" srcOrd="0" destOrd="0" presId="urn:microsoft.com/office/officeart/2005/8/layout/vList5"/>
    <dgm:cxn modelId="{F78725FB-3FD4-4914-B2E4-A0D4F7C98DAF}" srcId="{58853C23-AE3A-47F0-8839-66C3AF91B795}" destId="{22505B63-BD7D-40F0-8B00-4A6BDC218821}" srcOrd="0" destOrd="0" parTransId="{FD685C70-B3E3-4041-A6E1-A68FC0C18F78}" sibTransId="{2EA232BC-37EC-4E4F-ABA7-82A1A4F0A269}"/>
    <dgm:cxn modelId="{B0C007CC-65FF-4852-B2F2-513372FA8BCA}" type="presParOf" srcId="{3E0BDC28-D28B-4D8E-9AA1-2C1559B36117}" destId="{CB89EBBF-0E49-475B-BBC7-1FCC493D9271}" srcOrd="0" destOrd="0" presId="urn:microsoft.com/office/officeart/2005/8/layout/vList5"/>
    <dgm:cxn modelId="{770B9B1A-AB68-40A3-9534-CD471EEB389D}" type="presParOf" srcId="{CB89EBBF-0E49-475B-BBC7-1FCC493D9271}" destId="{F467C902-E268-4947-9ACA-116C5A55ED12}" srcOrd="0" destOrd="0" presId="urn:microsoft.com/office/officeart/2005/8/layout/vList5"/>
    <dgm:cxn modelId="{E995CEA3-1141-4DAA-A69A-C10942A30308}" type="presParOf" srcId="{CB89EBBF-0E49-475B-BBC7-1FCC493D9271}" destId="{EB1C1F41-EBCA-42E6-8FFC-25015F398111}" srcOrd="1" destOrd="0" presId="urn:microsoft.com/office/officeart/2005/8/layout/vList5"/>
    <dgm:cxn modelId="{183B3F02-1847-4681-A875-6F8D768A4890}" type="presParOf" srcId="{3E0BDC28-D28B-4D8E-9AA1-2C1559B36117}" destId="{621D3D5B-26BD-492F-A263-CC422C626ACA}" srcOrd="1" destOrd="0" presId="urn:microsoft.com/office/officeart/2005/8/layout/vList5"/>
    <dgm:cxn modelId="{84DE35E6-B947-48CD-AF9E-3601AB5F5193}" type="presParOf" srcId="{3E0BDC28-D28B-4D8E-9AA1-2C1559B36117}" destId="{C8107D68-B54F-4394-B2E2-654102AF106C}" srcOrd="2" destOrd="0" presId="urn:microsoft.com/office/officeart/2005/8/layout/vList5"/>
    <dgm:cxn modelId="{70D8A4D1-249D-4D9B-A4CE-89A83F145E1A}" type="presParOf" srcId="{C8107D68-B54F-4394-B2E2-654102AF106C}" destId="{33ADB314-D444-496D-AEBB-14E77FC52C8D}" srcOrd="0" destOrd="0" presId="urn:microsoft.com/office/officeart/2005/8/layout/vList5"/>
    <dgm:cxn modelId="{79AB8FB8-1A69-4015-B4CF-8D38DD70037A}" type="presParOf" srcId="{C8107D68-B54F-4394-B2E2-654102AF106C}" destId="{92F63CAD-4A10-4EF3-9641-539B025763F1}" srcOrd="1" destOrd="0" presId="urn:microsoft.com/office/officeart/2005/8/layout/vList5"/>
    <dgm:cxn modelId="{301213BB-B058-4A84-89EF-667659963FAF}" type="presParOf" srcId="{3E0BDC28-D28B-4D8E-9AA1-2C1559B36117}" destId="{7EF91D74-ADC7-45C5-8993-F2B46E4E3743}" srcOrd="3" destOrd="0" presId="urn:microsoft.com/office/officeart/2005/8/layout/vList5"/>
    <dgm:cxn modelId="{04097987-1B47-48FC-AE34-4C26BD3B9AD4}" type="presParOf" srcId="{3E0BDC28-D28B-4D8E-9AA1-2C1559B36117}" destId="{3966E8FE-EE76-4988-A65F-F869A96E5A36}" srcOrd="4" destOrd="0" presId="urn:microsoft.com/office/officeart/2005/8/layout/vList5"/>
    <dgm:cxn modelId="{C6135046-86BC-4AE7-BC16-3B159CB1B47E}" type="presParOf" srcId="{3966E8FE-EE76-4988-A65F-F869A96E5A36}" destId="{607F33BF-E5D7-40C9-8D04-81C8134AB4BD}" srcOrd="0" destOrd="0" presId="urn:microsoft.com/office/officeart/2005/8/layout/vList5"/>
    <dgm:cxn modelId="{71BD2EDA-E9A0-4BD3-A4D9-664EB48F1A65}" type="presParOf" srcId="{3966E8FE-EE76-4988-A65F-F869A96E5A36}" destId="{DEE765E2-4A37-4F98-BD94-0B824B729003}" srcOrd="1" destOrd="0" presId="urn:microsoft.com/office/officeart/2005/8/layout/vList5"/>
    <dgm:cxn modelId="{34EA5741-2B4F-4060-9600-38B2EAF4860D}" type="presParOf" srcId="{3E0BDC28-D28B-4D8E-9AA1-2C1559B36117}" destId="{008FDB96-ADCA-4698-9615-CFE4B757178D}" srcOrd="5" destOrd="0" presId="urn:microsoft.com/office/officeart/2005/8/layout/vList5"/>
    <dgm:cxn modelId="{5C54BF3E-4ABA-461E-8921-7BEBC84E60CE}" type="presParOf" srcId="{3E0BDC28-D28B-4D8E-9AA1-2C1559B36117}" destId="{C851B3DB-F1D5-4464-887E-EE86B0CCD2C8}" srcOrd="6" destOrd="0" presId="urn:microsoft.com/office/officeart/2005/8/layout/vList5"/>
    <dgm:cxn modelId="{98BD9CE9-63D6-4023-9ECC-3B3DA012786B}" type="presParOf" srcId="{C851B3DB-F1D5-4464-887E-EE86B0CCD2C8}" destId="{7C825972-A463-4D0C-80C7-E88A9159E8B2}" srcOrd="0" destOrd="0" presId="urn:microsoft.com/office/officeart/2005/8/layout/vList5"/>
    <dgm:cxn modelId="{8F208017-7FC0-4440-B865-67F750FA1836}" type="presParOf" srcId="{C851B3DB-F1D5-4464-887E-EE86B0CCD2C8}" destId="{07C08B5F-0E16-4CC0-8546-D712A7260C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FCC78-23B7-43EE-94BF-D9C7BA71859E}">
      <dsp:nvSpPr>
        <dsp:cNvPr id="0" name=""/>
        <dsp:cNvSpPr/>
      </dsp:nvSpPr>
      <dsp:spPr>
        <a:xfrm>
          <a:off x="772834" y="0"/>
          <a:ext cx="8758787" cy="3736851"/>
        </a:xfrm>
        <a:prstGeom prst="rightArrow">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D5E4C3D-E6BE-4E9F-A5AA-016F5DAC61CF}">
      <dsp:nvSpPr>
        <dsp:cNvPr id="0" name=""/>
        <dsp:cNvSpPr/>
      </dsp:nvSpPr>
      <dsp:spPr>
        <a:xfrm>
          <a:off x="5157" y="1121055"/>
          <a:ext cx="2480516" cy="149474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Letters of Intent (LOI)</a:t>
          </a:r>
        </a:p>
      </dsp:txBody>
      <dsp:txXfrm>
        <a:off x="78124" y="1194022"/>
        <a:ext cx="2334582" cy="1348806"/>
      </dsp:txXfrm>
    </dsp:sp>
    <dsp:sp modelId="{9D331E54-FCEA-4B9B-BAAE-A390315D48B1}">
      <dsp:nvSpPr>
        <dsp:cNvPr id="0" name=""/>
        <dsp:cNvSpPr/>
      </dsp:nvSpPr>
      <dsp:spPr>
        <a:xfrm>
          <a:off x="2609699" y="1121055"/>
          <a:ext cx="2480516" cy="1494740"/>
        </a:xfrm>
        <a:prstGeom prst="roundRect">
          <a:avLst/>
        </a:prstGeom>
        <a:solidFill>
          <a:schemeClr val="accent4">
            <a:hueOff val="-2692273"/>
            <a:satOff val="-16251"/>
            <a:lumOff val="116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Applications and Subgrants</a:t>
          </a:r>
        </a:p>
      </dsp:txBody>
      <dsp:txXfrm>
        <a:off x="2682666" y="1194022"/>
        <a:ext cx="2334582" cy="1348806"/>
      </dsp:txXfrm>
    </dsp:sp>
    <dsp:sp modelId="{E03C6F7B-BAD6-4A19-8428-8E0CF6344A0A}">
      <dsp:nvSpPr>
        <dsp:cNvPr id="0" name=""/>
        <dsp:cNvSpPr/>
      </dsp:nvSpPr>
      <dsp:spPr>
        <a:xfrm>
          <a:off x="5214240" y="1121055"/>
          <a:ext cx="2480516" cy="1494740"/>
        </a:xfrm>
        <a:prstGeom prst="roundRect">
          <a:avLst/>
        </a:prstGeom>
        <a:solidFill>
          <a:schemeClr val="accent4">
            <a:hueOff val="-5384547"/>
            <a:satOff val="-32503"/>
            <a:lumOff val="232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Reporting, Monitoring, Technical Assistance</a:t>
          </a:r>
        </a:p>
      </dsp:txBody>
      <dsp:txXfrm>
        <a:off x="5287207" y="1194022"/>
        <a:ext cx="2334582" cy="1348806"/>
      </dsp:txXfrm>
    </dsp:sp>
    <dsp:sp modelId="{D58CBE35-FFE1-4E6E-BC30-BE1413FB4A64}">
      <dsp:nvSpPr>
        <dsp:cNvPr id="0" name=""/>
        <dsp:cNvSpPr/>
      </dsp:nvSpPr>
      <dsp:spPr>
        <a:xfrm>
          <a:off x="7818782" y="1121055"/>
          <a:ext cx="2480516" cy="1494740"/>
        </a:xfrm>
        <a:prstGeom prst="roundRect">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Closeout</a:t>
          </a:r>
        </a:p>
      </dsp:txBody>
      <dsp:txXfrm>
        <a:off x="7891749" y="1194022"/>
        <a:ext cx="2334582" cy="1348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C1F41-EBCA-42E6-8FFC-25015F398111}">
      <dsp:nvSpPr>
        <dsp:cNvPr id="0" name=""/>
        <dsp:cNvSpPr/>
      </dsp:nvSpPr>
      <dsp:spPr>
        <a:xfrm rot="5400000">
          <a:off x="5961753" y="-2437986"/>
          <a:ext cx="936885" cy="60519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Any NBO staff, any time</a:t>
          </a:r>
        </a:p>
      </dsp:txBody>
      <dsp:txXfrm rot="-5400000">
        <a:off x="3404222" y="165280"/>
        <a:ext cx="6006214" cy="845415"/>
      </dsp:txXfrm>
    </dsp:sp>
    <dsp:sp modelId="{F467C902-E268-4947-9ACA-116C5A55ED12}">
      <dsp:nvSpPr>
        <dsp:cNvPr id="0" name=""/>
        <dsp:cNvSpPr/>
      </dsp:nvSpPr>
      <dsp:spPr>
        <a:xfrm>
          <a:off x="0" y="2434"/>
          <a:ext cx="3404221" cy="1171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Now until RFA published</a:t>
          </a:r>
        </a:p>
      </dsp:txBody>
      <dsp:txXfrm>
        <a:off x="57169" y="59603"/>
        <a:ext cx="3289883" cy="1056768"/>
      </dsp:txXfrm>
    </dsp:sp>
    <dsp:sp modelId="{92F63CAD-4A10-4EF3-9641-539B025763F1}">
      <dsp:nvSpPr>
        <dsp:cNvPr id="0" name=""/>
        <dsp:cNvSpPr/>
      </dsp:nvSpPr>
      <dsp:spPr>
        <a:xfrm rot="5400000">
          <a:off x="5961753" y="-1208324"/>
          <a:ext cx="936885" cy="60519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Any NBO staff, any time</a:t>
          </a:r>
        </a:p>
      </dsp:txBody>
      <dsp:txXfrm rot="-5400000">
        <a:off x="3404222" y="1394942"/>
        <a:ext cx="6006214" cy="845415"/>
      </dsp:txXfrm>
    </dsp:sp>
    <dsp:sp modelId="{33ADB314-D444-496D-AEBB-14E77FC52C8D}">
      <dsp:nvSpPr>
        <dsp:cNvPr id="0" name=""/>
        <dsp:cNvSpPr/>
      </dsp:nvSpPr>
      <dsp:spPr>
        <a:xfrm>
          <a:off x="0" y="1232097"/>
          <a:ext cx="3404221" cy="1171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During LOI process</a:t>
          </a:r>
        </a:p>
      </dsp:txBody>
      <dsp:txXfrm>
        <a:off x="57169" y="1289266"/>
        <a:ext cx="3289883" cy="1056768"/>
      </dsp:txXfrm>
    </dsp:sp>
    <dsp:sp modelId="{DEE765E2-4A37-4F98-BD94-0B824B729003}">
      <dsp:nvSpPr>
        <dsp:cNvPr id="0" name=""/>
        <dsp:cNvSpPr/>
      </dsp:nvSpPr>
      <dsp:spPr>
        <a:xfrm rot="5400000">
          <a:off x="5961753" y="21337"/>
          <a:ext cx="936885" cy="60519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Must avoid the appearance of impropriety: types of inquiries + perception</a:t>
          </a:r>
        </a:p>
        <a:p>
          <a:pPr marL="114300" lvl="1" indent="-114300" algn="l" defTabSz="577850">
            <a:lnSpc>
              <a:spcPct val="90000"/>
            </a:lnSpc>
            <a:spcBef>
              <a:spcPct val="0"/>
            </a:spcBef>
            <a:spcAft>
              <a:spcPct val="15000"/>
            </a:spcAft>
            <a:buChar char="•"/>
          </a:pPr>
          <a:r>
            <a:rPr lang="en-US" sz="1300" kern="1200" dirty="0"/>
            <a:t>Must email questions to </a:t>
          </a:r>
          <a:r>
            <a:rPr lang="en-US" sz="1300" kern="1200" dirty="0">
              <a:hlinkClick xmlns:r="http://schemas.openxmlformats.org/officeDocument/2006/relationships" r:id="rId1"/>
            </a:rPr>
            <a:t>ndot.broadband@nebraska.gov</a:t>
          </a:r>
          <a:r>
            <a:rPr lang="en-US" sz="1300" kern="1200" dirty="0"/>
            <a:t> by our deadline (TBD)</a:t>
          </a:r>
        </a:p>
        <a:p>
          <a:pPr marL="114300" lvl="1" indent="-114300" algn="l" defTabSz="577850">
            <a:lnSpc>
              <a:spcPct val="90000"/>
            </a:lnSpc>
            <a:spcBef>
              <a:spcPct val="0"/>
            </a:spcBef>
            <a:spcAft>
              <a:spcPct val="15000"/>
            </a:spcAft>
            <a:buChar char="•"/>
          </a:pPr>
          <a:r>
            <a:rPr lang="en-US" sz="1300" kern="1200" dirty="0"/>
            <a:t>All answers must be written and shared with everyone</a:t>
          </a:r>
        </a:p>
      </dsp:txBody>
      <dsp:txXfrm rot="-5400000">
        <a:off x="3404222" y="2624604"/>
        <a:ext cx="6006214" cy="845415"/>
      </dsp:txXfrm>
    </dsp:sp>
    <dsp:sp modelId="{607F33BF-E5D7-40C9-8D04-81C8134AB4BD}">
      <dsp:nvSpPr>
        <dsp:cNvPr id="0" name=""/>
        <dsp:cNvSpPr/>
      </dsp:nvSpPr>
      <dsp:spPr>
        <a:xfrm>
          <a:off x="0" y="2461759"/>
          <a:ext cx="3404221" cy="1171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During application process</a:t>
          </a:r>
        </a:p>
      </dsp:txBody>
      <dsp:txXfrm>
        <a:off x="57169" y="2518928"/>
        <a:ext cx="3289883" cy="1056768"/>
      </dsp:txXfrm>
    </dsp:sp>
    <dsp:sp modelId="{07C08B5F-0E16-4CC0-8546-D712A7260C0E}">
      <dsp:nvSpPr>
        <dsp:cNvPr id="0" name=""/>
        <dsp:cNvSpPr/>
      </dsp:nvSpPr>
      <dsp:spPr>
        <a:xfrm rot="5400000">
          <a:off x="5961753" y="1251000"/>
          <a:ext cx="936885" cy="60519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Questions about grants: Diane &amp; team, any time</a:t>
          </a:r>
        </a:p>
        <a:p>
          <a:pPr marL="114300" lvl="1" indent="-114300" algn="l" defTabSz="577850">
            <a:lnSpc>
              <a:spcPct val="90000"/>
            </a:lnSpc>
            <a:spcBef>
              <a:spcPct val="0"/>
            </a:spcBef>
            <a:spcAft>
              <a:spcPct val="15000"/>
            </a:spcAft>
            <a:buChar char="•"/>
          </a:pPr>
          <a:r>
            <a:rPr lang="en-US" sz="1300" kern="1200"/>
            <a:t>Questions about community events: Rachel &amp; team, any time</a:t>
          </a:r>
        </a:p>
      </dsp:txBody>
      <dsp:txXfrm rot="-5400000">
        <a:off x="3404222" y="3854267"/>
        <a:ext cx="6006214" cy="845415"/>
      </dsp:txXfrm>
    </dsp:sp>
    <dsp:sp modelId="{7C825972-A463-4D0C-80C7-E88A9159E8B2}">
      <dsp:nvSpPr>
        <dsp:cNvPr id="0" name=""/>
        <dsp:cNvSpPr/>
      </dsp:nvSpPr>
      <dsp:spPr>
        <a:xfrm>
          <a:off x="0" y="3691421"/>
          <a:ext cx="3404221" cy="1171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After subgrants are announced through closeout </a:t>
          </a:r>
        </a:p>
      </dsp:txBody>
      <dsp:txXfrm>
        <a:off x="57169" y="3748590"/>
        <a:ext cx="3289883" cy="10567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CB9CD-4482-4482-B55A-0340CF185EED}"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3D854-C5E6-4B3A-BCBF-14E9F186B59C}" type="slidenum">
              <a:rPr lang="en-US" smtClean="0"/>
              <a:t>‹#›</a:t>
            </a:fld>
            <a:endParaRPr lang="en-US"/>
          </a:p>
        </p:txBody>
      </p:sp>
    </p:spTree>
    <p:extLst>
      <p:ext uri="{BB962C8B-B14F-4D97-AF65-F5344CB8AC3E}">
        <p14:creationId xmlns:p14="http://schemas.microsoft.com/office/powerpoint/2010/main" val="379002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definitions you think are necessary to help people understand (Grant related ones might be good) – We could also repeat the slide from Volume 1</a:t>
            </a:r>
          </a:p>
        </p:txBody>
      </p:sp>
      <p:sp>
        <p:nvSpPr>
          <p:cNvPr id="4" name="Slide Number Placeholder 3"/>
          <p:cNvSpPr>
            <a:spLocks noGrp="1"/>
          </p:cNvSpPr>
          <p:nvPr>
            <p:ph type="sldNum" sz="quarter" idx="5"/>
          </p:nvPr>
        </p:nvSpPr>
        <p:spPr/>
        <p:txBody>
          <a:bodyPr/>
          <a:lstStyle/>
          <a:p>
            <a:fld id="{E843D854-C5E6-4B3A-BCBF-14E9F186B59C}" type="slidenum">
              <a:rPr lang="en-US" smtClean="0"/>
              <a:t>3</a:t>
            </a:fld>
            <a:endParaRPr lang="en-US"/>
          </a:p>
        </p:txBody>
      </p:sp>
    </p:spTree>
    <p:extLst>
      <p:ext uri="{BB962C8B-B14F-4D97-AF65-F5344CB8AC3E}">
        <p14:creationId xmlns:p14="http://schemas.microsoft.com/office/powerpoint/2010/main" val="330897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0" marR="0" indent="-342900">
              <a:lnSpc>
                <a:spcPct val="118000"/>
              </a:lnSpc>
              <a:spcBef>
                <a:spcPts val="660"/>
              </a:spcBef>
              <a:spcAft>
                <a:spcPts val="0"/>
              </a:spcAft>
              <a:buFont typeface="+mj-lt"/>
              <a:buAutoNum type="arabicPeriod"/>
            </a:pP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Universal access to broadband will bring significant economic opportunities. Developing high-speed networks,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however,</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is</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an</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expensive</a:t>
            </a:r>
            <a:r>
              <a:rPr lang="en-US" sz="1800" spc="-5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proposition.</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Network</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deployment</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should</a:t>
            </a:r>
            <a:r>
              <a:rPr lang="en-US" sz="1800" spc="-5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maximize</a:t>
            </a:r>
            <a:r>
              <a:rPr lang="en-US" sz="1800" spc="-5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the</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scalability</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of</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that</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network to</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minimize</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future</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investments</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required</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to</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meet</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evolving</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consumer</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needs.</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This</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concept</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is</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referred</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to</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as</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the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deployment</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of</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a</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“future</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proof”</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network.</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The</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State’s</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broadband</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policies</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give</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preference</a:t>
            </a:r>
            <a:r>
              <a:rPr lang="en-US" sz="1800" spc="-3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to</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symmetrical</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speeds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of</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100/100Mbps</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or</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higher.</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The</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grant</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program</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design</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must</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be</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nimble</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and</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competitive</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as</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Nebraska</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is</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a</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high-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cost</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state</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and</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criteria</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will</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include</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incentives</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for</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investment</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rural</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areas</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with</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critical</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need.</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Successful</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grant applicants</a:t>
            </a:r>
            <a:r>
              <a:rPr lang="en-US" sz="1800" spc="-4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will</a:t>
            </a:r>
            <a:r>
              <a:rPr lang="en-US" sz="1800" spc="-4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include</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both</a:t>
            </a:r>
            <a:r>
              <a:rPr lang="en-US" sz="1800" spc="-4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last</a:t>
            </a:r>
            <a:r>
              <a:rPr lang="en-US" sz="1800" spc="-4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and</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middle</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mile</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infrastructure</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and</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where</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necessary,</a:t>
            </a:r>
            <a:r>
              <a:rPr lang="en-US" sz="1800" spc="-4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may</a:t>
            </a:r>
            <a:r>
              <a:rPr lang="en-US" sz="1800" spc="-4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involve</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the</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use</a:t>
            </a:r>
            <a:r>
              <a:rPr lang="en-US" sz="1800" spc="-3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of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alternative</a:t>
            </a:r>
            <a:r>
              <a:rPr lang="en-US" sz="1800" spc="-2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technologies.</a:t>
            </a:r>
          </a:p>
          <a:p>
            <a:pPr marL="635000" marR="0" indent="-342900">
              <a:lnSpc>
                <a:spcPct val="118000"/>
              </a:lnSpc>
              <a:spcBef>
                <a:spcPts val="660"/>
              </a:spcBef>
              <a:spcAft>
                <a:spcPts val="0"/>
              </a:spcAft>
              <a:buFont typeface="+mj-lt"/>
              <a:buAutoNum type="arabicPeriod"/>
            </a:pPr>
            <a:endParaRPr lang="en-US" sz="1800" spc="0" dirty="0">
              <a:solidFill>
                <a:schemeClr val="tx1"/>
              </a:solidFill>
              <a:effectLst/>
              <a:latin typeface="Arial" panose="020B0604020202020204" pitchFamily="34" charset="0"/>
              <a:ea typeface="Arial" panose="020B0604020202020204" pitchFamily="34" charset="0"/>
              <a:cs typeface="+mn-cs"/>
            </a:endParaRPr>
          </a:p>
          <a:p>
            <a:pPr marL="635000" marR="0" indent="-342900">
              <a:lnSpc>
                <a:spcPct val="118000"/>
              </a:lnSpc>
              <a:spcBef>
                <a:spcPts val="660"/>
              </a:spcBef>
              <a:spcAft>
                <a:spcPts val="0"/>
              </a:spcAft>
              <a:buFont typeface="+mj-lt"/>
              <a:buAutoNum type="arabicPeriod"/>
            </a:pP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Connecting all</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Nebraskan</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households</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to</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high-speed internet</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access</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requires</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investment</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in</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digital</a:t>
            </a:r>
            <a:r>
              <a:rPr lang="en-US" sz="1800" spc="-1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spc="-10" dirty="0">
                <a:solidFill>
                  <a:srgbClr val="4C4D4F"/>
                </a:solidFill>
                <a:effectLst/>
                <a:latin typeface="Calibri" panose="020F0502020204030204" pitchFamily="34" charset="0"/>
                <a:ea typeface="Arial" panose="020B0604020202020204" pitchFamily="34" charset="0"/>
                <a:cs typeface="Arial" panose="020B0604020202020204" pitchFamily="34" charset="0"/>
              </a:rPr>
              <a:t>equity.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Nebraska’s</a:t>
            </a:r>
            <a:r>
              <a:rPr lang="en-US" sz="1800" spc="-7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digital</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equity</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efforts</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are</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focusing</a:t>
            </a:r>
            <a:r>
              <a:rPr lang="en-US" sz="1800" spc="-6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on</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affordable</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access</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to</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service,</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access</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to</a:t>
            </a:r>
            <a:r>
              <a:rPr lang="en-US" sz="1800" spc="-6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internet-enabled </a:t>
            </a:r>
            <a:r>
              <a:rPr lang="en-US" sz="1800" spc="-20" dirty="0">
                <a:solidFill>
                  <a:srgbClr val="4C4D4F"/>
                </a:solidFill>
                <a:effectLst/>
                <a:latin typeface="Calibri" panose="020F0502020204030204" pitchFamily="34" charset="0"/>
                <a:ea typeface="Arial" panose="020B0604020202020204" pitchFamily="34" charset="0"/>
                <a:cs typeface="Arial" panose="020B0604020202020204" pitchFamily="34" charset="0"/>
              </a:rPr>
              <a:t>devices, and digital literacy. The Nebraska State Digital Equity Plan will support the digital equity strategies of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the</a:t>
            </a:r>
            <a:r>
              <a:rPr lang="en-US" sz="1800" spc="-5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Nebraska</a:t>
            </a:r>
            <a:r>
              <a:rPr lang="en-US" sz="1800" spc="-5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Strategic</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Broadband</a:t>
            </a:r>
            <a:r>
              <a:rPr lang="en-US" sz="1800" spc="-5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Plan</a:t>
            </a:r>
            <a:r>
              <a:rPr lang="en-US" sz="1800" spc="-55"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and</a:t>
            </a:r>
            <a:r>
              <a:rPr lang="en-US" sz="1800" spc="-5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provide</a:t>
            </a:r>
            <a:r>
              <a:rPr lang="en-US" sz="1800" spc="-5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more</a:t>
            </a:r>
            <a:r>
              <a:rPr lang="en-US" sz="1800" spc="-50" dirty="0">
                <a:solidFill>
                  <a:srgbClr val="4C4D4F"/>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4C4D4F"/>
                </a:solidFill>
                <a:effectLst/>
                <a:latin typeface="Calibri" panose="020F0502020204030204" pitchFamily="34" charset="0"/>
                <a:ea typeface="Arial" panose="020B0604020202020204" pitchFamily="34" charset="0"/>
                <a:cs typeface="Arial" panose="020B0604020202020204" pitchFamily="34" charset="0"/>
              </a:rPr>
              <a:t>detail.</a:t>
            </a:r>
          </a:p>
          <a:p>
            <a:pPr marL="635000" marR="0" indent="-342900">
              <a:lnSpc>
                <a:spcPct val="118000"/>
              </a:lnSpc>
              <a:spcBef>
                <a:spcPts val="660"/>
              </a:spcBef>
              <a:spcAft>
                <a:spcPts val="0"/>
              </a:spcAft>
              <a:buFont typeface="+mj-lt"/>
              <a:buAutoNum type="arabicPeriod"/>
            </a:pPr>
            <a:endParaRPr lang="en-US" sz="1800" spc="0" dirty="0">
              <a:solidFill>
                <a:schemeClr val="tx1"/>
              </a:solidFill>
              <a:effectLst/>
              <a:latin typeface="Arial" panose="020B0604020202020204" pitchFamily="34" charset="0"/>
              <a:ea typeface="Arial" panose="020B0604020202020204" pitchFamily="34" charset="0"/>
              <a:cs typeface="+mn-cs"/>
            </a:endParaRPr>
          </a:p>
          <a:p>
            <a:pPr marL="635000" marR="0" indent="-342900">
              <a:lnSpc>
                <a:spcPct val="118000"/>
              </a:lnSpc>
              <a:spcBef>
                <a:spcPts val="660"/>
              </a:spcBef>
              <a:spcAft>
                <a:spcPts val="0"/>
              </a:spcAft>
              <a:buFont typeface="+mj-lt"/>
              <a:buAutoNum type="arabicPeriod"/>
            </a:pP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The</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state</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plays</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an</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important</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role</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in</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supporting</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the</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digital</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economy.</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Supporting</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and</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funding</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programs</a:t>
            </a:r>
            <a:r>
              <a:rPr lang="en-US" sz="1800" spc="-4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3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that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address</a:t>
            </a:r>
            <a:r>
              <a:rPr lang="en-US" sz="1800" spc="-85"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labor</a:t>
            </a:r>
            <a:r>
              <a:rPr lang="en-US" sz="1800" spc="-85"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shortages,</a:t>
            </a:r>
            <a:r>
              <a:rPr lang="en-US" sz="1800" spc="-85"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implementing</a:t>
            </a:r>
            <a:r>
              <a:rPr lang="en-US" sz="1800" spc="-85"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digital</a:t>
            </a:r>
            <a:r>
              <a:rPr lang="en-US" sz="1800" spc="-85"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government</a:t>
            </a:r>
            <a:r>
              <a:rPr lang="en-US" sz="1800" spc="-85"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strategies,</a:t>
            </a:r>
            <a:r>
              <a:rPr lang="en-US" sz="1800" spc="-85"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removing</a:t>
            </a:r>
            <a:r>
              <a:rPr lang="en-US" sz="1800" spc="-85"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administrative</a:t>
            </a:r>
            <a:r>
              <a:rPr lang="en-US" sz="1800" spc="-85"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barriers, increasing</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efficiencies,</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and</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aligning</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broadband</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efforts</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with</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existing</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programs</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will</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all</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help</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foster</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the</a:t>
            </a:r>
            <a:r>
              <a:rPr lang="en-US" sz="1800" spc="-7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2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digital </a:t>
            </a:r>
            <a:r>
              <a:rPr lang="en-US" sz="1800" spc="-1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rPr>
              <a:t>economy.</a:t>
            </a:r>
          </a:p>
          <a:p>
            <a:pPr marL="635000" marR="0" indent="-342900">
              <a:lnSpc>
                <a:spcPct val="118000"/>
              </a:lnSpc>
              <a:spcBef>
                <a:spcPts val="660"/>
              </a:spcBef>
              <a:spcAft>
                <a:spcPts val="0"/>
              </a:spcAft>
              <a:buFont typeface="+mj-lt"/>
              <a:buAutoNum type="arabicPeriod"/>
            </a:pPr>
            <a:endParaRPr lang="en-US" sz="1800" spc="-10" dirty="0">
              <a:solidFill>
                <a:srgbClr val="4C4D4F"/>
              </a:solidFill>
              <a:effectLst/>
              <a:latin typeface="Arial Narrow" panose="020B0606020202030204" pitchFamily="34" charset="0"/>
              <a:ea typeface="Arial Narrow" panose="020B0606020202030204" pitchFamily="34" charset="0"/>
              <a:cs typeface="Arial Narrow" panose="020B0606020202030204" pitchFamily="34" charset="0"/>
            </a:endParaRPr>
          </a:p>
          <a:p>
            <a:pPr marL="635000" marR="0" indent="-342900">
              <a:lnSpc>
                <a:spcPct val="118000"/>
              </a:lnSpc>
              <a:spcBef>
                <a:spcPts val="660"/>
              </a:spcBef>
              <a:spcAft>
                <a:spcPts val="0"/>
              </a:spcAft>
              <a:buFont typeface="+mj-lt"/>
              <a:buAutoNum type="arabicPeriod"/>
            </a:pPr>
            <a:r>
              <a:rPr lang="en-US" sz="1800" spc="-30" dirty="0">
                <a:solidFill>
                  <a:srgbClr val="4C4D4F"/>
                </a:solidFill>
                <a:effectLst/>
                <a:latin typeface="Arial" panose="020B0604020202020204" pitchFamily="34" charset="0"/>
                <a:ea typeface="Arial" panose="020B0604020202020204" pitchFamily="34" charset="0"/>
              </a:rPr>
              <a:t>Community</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resiliency</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is</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the</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ability</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to</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use</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available</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resources</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over</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the</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long-term</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to</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respond</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to</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needs.</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This</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can </a:t>
            </a:r>
            <a:r>
              <a:rPr lang="en-US" sz="1800" spc="-20" dirty="0">
                <a:solidFill>
                  <a:srgbClr val="4C4D4F"/>
                </a:solidFill>
                <a:effectLst/>
                <a:latin typeface="Arial" panose="020B0604020202020204" pitchFamily="34" charset="0"/>
                <a:ea typeface="Arial" panose="020B0604020202020204" pitchFamily="34" charset="0"/>
              </a:rPr>
              <a:t>happen</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if</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there</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are</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systems</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in</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place</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to</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connect</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individuals</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and</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groups</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and</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allow</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them</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to</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coalesce</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to</a:t>
            </a:r>
            <a:r>
              <a:rPr lang="en-US" sz="1800" spc="-6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meet collective</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needs.</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Broadband</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is</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essential</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to</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enabling</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that</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interconnection.</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The</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Broadband</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Office</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will</a:t>
            </a:r>
            <a:r>
              <a:rPr lang="en-US" sz="1800" spc="-8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develop</a:t>
            </a:r>
            <a:r>
              <a:rPr lang="en-US" sz="1800" spc="0" dirty="0">
                <a:solidFill>
                  <a:schemeClr val="tx1"/>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model</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that</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encourages</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and</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empowers</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stakeholders</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to</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convene</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around</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shared</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goals</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and</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values</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to</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find </a:t>
            </a:r>
            <a:r>
              <a:rPr lang="en-US" sz="1800" spc="-10" dirty="0">
                <a:solidFill>
                  <a:srgbClr val="4C4D4F"/>
                </a:solidFill>
                <a:effectLst/>
                <a:latin typeface="Arial" panose="020B0604020202020204" pitchFamily="34" charset="0"/>
                <a:ea typeface="Arial" panose="020B0604020202020204" pitchFamily="34" charset="0"/>
              </a:rPr>
              <a:t>solutions</a:t>
            </a:r>
            <a:r>
              <a:rPr lang="en-US" sz="1800" spc="-8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that</a:t>
            </a:r>
            <a:r>
              <a:rPr lang="en-US" sz="1800" spc="-8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will</a:t>
            </a:r>
            <a:r>
              <a:rPr lang="en-US" sz="1800" spc="-8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reduce</a:t>
            </a:r>
            <a:r>
              <a:rPr lang="en-US" sz="1800" spc="-8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the</a:t>
            </a:r>
            <a:r>
              <a:rPr lang="en-US" sz="1800" spc="-8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existence</a:t>
            </a:r>
            <a:r>
              <a:rPr lang="en-US" sz="1800" spc="-8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of</a:t>
            </a:r>
            <a:r>
              <a:rPr lang="en-US" sz="1800" spc="-8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the</a:t>
            </a:r>
            <a:r>
              <a:rPr lang="en-US" sz="1800" spc="-8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digital</a:t>
            </a:r>
            <a:r>
              <a:rPr lang="en-US" sz="1800" spc="-8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divide.</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43D854-C5E6-4B3A-BCBF-14E9F186B59C}" type="slidenum">
              <a:rPr lang="en-US" smtClean="0"/>
              <a:t>4</a:t>
            </a:fld>
            <a:endParaRPr lang="en-US"/>
          </a:p>
        </p:txBody>
      </p:sp>
    </p:spTree>
    <p:extLst>
      <p:ext uri="{BB962C8B-B14F-4D97-AF65-F5344CB8AC3E}">
        <p14:creationId xmlns:p14="http://schemas.microsoft.com/office/powerpoint/2010/main" val="190337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can be changed as needed</a:t>
            </a:r>
          </a:p>
        </p:txBody>
      </p:sp>
      <p:sp>
        <p:nvSpPr>
          <p:cNvPr id="4" name="Slide Number Placeholder 3"/>
          <p:cNvSpPr>
            <a:spLocks noGrp="1"/>
          </p:cNvSpPr>
          <p:nvPr>
            <p:ph type="sldNum" sz="quarter" idx="5"/>
          </p:nvPr>
        </p:nvSpPr>
        <p:spPr/>
        <p:txBody>
          <a:bodyPr/>
          <a:lstStyle/>
          <a:p>
            <a:fld id="{E843D854-C5E6-4B3A-BCBF-14E9F186B59C}" type="slidenum">
              <a:rPr lang="en-US" smtClean="0"/>
              <a:t>5</a:t>
            </a:fld>
            <a:endParaRPr lang="en-US"/>
          </a:p>
        </p:txBody>
      </p:sp>
    </p:spTree>
    <p:extLst>
      <p:ext uri="{BB962C8B-B14F-4D97-AF65-F5344CB8AC3E}">
        <p14:creationId xmlns:p14="http://schemas.microsoft.com/office/powerpoint/2010/main" val="338072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External Coordination</a:t>
            </a:r>
          </a:p>
          <a:p>
            <a:pPr marL="685800" lvl="1" indent="-228600">
              <a:buAutoNum type="arabicPeriod"/>
            </a:pPr>
            <a:r>
              <a:rPr lang="en-US" sz="1800" spc="-30" dirty="0">
                <a:solidFill>
                  <a:srgbClr val="4C4D4F"/>
                </a:solidFill>
                <a:effectLst/>
                <a:latin typeface="Arial" panose="020B0604020202020204" pitchFamily="34" charset="0"/>
                <a:ea typeface="Arial" panose="020B0604020202020204" pitchFamily="34" charset="0"/>
              </a:rPr>
              <a:t>The NBO continues to utilize the strategic engagement plan formed early in 2023. This model</a:t>
            </a:r>
            <a:r>
              <a:rPr lang="en-US" sz="1800" spc="-8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has proven to be successful in developing the Five-Year Plan and this Initial Proposal.</a:t>
            </a:r>
          </a:p>
          <a:p>
            <a:pPr marL="1257300" marR="0" lvl="2" indent="-342900">
              <a:spcBef>
                <a:spcPts val="725"/>
              </a:spcBef>
              <a:spcAft>
                <a:spcPts val="0"/>
              </a:spcAft>
              <a:buClr>
                <a:srgbClr val="4C4D4F"/>
              </a:buClr>
              <a:buSzPts val="1000"/>
              <a:buFont typeface="Arial" panose="020B0604020202020204" pitchFamily="34" charset="0"/>
              <a:buAutoNum type="arabicPeriod"/>
              <a:tabLst>
                <a:tab pos="608330" algn="l"/>
              </a:tabLst>
            </a:pPr>
            <a:r>
              <a:rPr lang="en-US" sz="1800" spc="-30" dirty="0">
                <a:solidFill>
                  <a:srgbClr val="4C4D4F"/>
                </a:solidFill>
                <a:effectLst/>
                <a:latin typeface="Arial" panose="020B0604020202020204" pitchFamily="34" charset="0"/>
                <a:ea typeface="Arial" panose="020B0604020202020204" pitchFamily="34" charset="0"/>
              </a:rPr>
              <a:t>Establishing</a:t>
            </a:r>
            <a:r>
              <a:rPr lang="en-US" sz="1800" spc="-4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relationship</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and</a:t>
            </a:r>
            <a:r>
              <a:rPr lang="en-US" sz="1800" spc="-4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respectful</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rapport</a:t>
            </a:r>
            <a:r>
              <a:rPr lang="en-US" sz="1800" spc="-4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between</a:t>
            </a:r>
            <a:r>
              <a:rPr lang="en-US" sz="1800" spc="-4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the</a:t>
            </a:r>
            <a:r>
              <a:rPr lang="en-US" sz="1800" spc="-4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targeted</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stakeholder</a:t>
            </a:r>
            <a:r>
              <a:rPr lang="en-US" sz="1800" spc="-4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groups</a:t>
            </a:r>
            <a:r>
              <a:rPr lang="en-US" sz="1800" spc="-4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and</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state</a:t>
            </a:r>
            <a:r>
              <a:rPr lang="en-US" sz="1800" spc="-75" dirty="0">
                <a:solidFill>
                  <a:schemeClr val="tx1"/>
                </a:solidFill>
                <a:effectLst/>
                <a:latin typeface="Arial" panose="020B0604020202020204" pitchFamily="34" charset="0"/>
                <a:ea typeface="Arial" panose="020B0604020202020204" pitchFamily="34" charset="0"/>
                <a:cs typeface="+mn-cs"/>
              </a:rPr>
              <a:t> </a:t>
            </a:r>
            <a:r>
              <a:rPr lang="en-US" sz="1800" spc="-10" dirty="0">
                <a:solidFill>
                  <a:srgbClr val="4C4D4F"/>
                </a:solidFill>
                <a:effectLst/>
                <a:latin typeface="Arial" panose="020B0604020202020204" pitchFamily="34" charset="0"/>
                <a:ea typeface="Arial Narrow" panose="020B0606020202030204" pitchFamily="34" charset="0"/>
                <a:cs typeface="Arial Narrow" panose="020B0606020202030204" pitchFamily="34" charset="0"/>
              </a:rPr>
              <a:t>government.</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p>
            <a:pPr marL="1257300" marR="0" lvl="2" indent="-342900">
              <a:spcBef>
                <a:spcPts val="550"/>
              </a:spcBef>
              <a:spcAft>
                <a:spcPts val="0"/>
              </a:spcAft>
              <a:buClr>
                <a:srgbClr val="4C4D4F"/>
              </a:buClr>
              <a:buSzPts val="1000"/>
              <a:buFont typeface="Arial" panose="020B0604020202020204" pitchFamily="34" charset="0"/>
              <a:buAutoNum type="arabicPeriod"/>
              <a:tabLst>
                <a:tab pos="608965" algn="l"/>
              </a:tabLst>
            </a:pPr>
            <a:r>
              <a:rPr lang="en-US" sz="1800" spc="-30" dirty="0">
                <a:solidFill>
                  <a:srgbClr val="4C4D4F"/>
                </a:solidFill>
                <a:effectLst/>
                <a:latin typeface="Arial" panose="020B0604020202020204" pitchFamily="34" charset="0"/>
                <a:ea typeface="Arial" panose="020B0604020202020204" pitchFamily="34" charset="0"/>
              </a:rPr>
              <a:t>Providing</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a:t>
            </a:r>
            <a:r>
              <a:rPr lang="en-US" sz="1800" spc="-6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uniform,</a:t>
            </a:r>
            <a:r>
              <a:rPr lang="en-US" sz="1800" spc="-70"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base</a:t>
            </a:r>
            <a:r>
              <a:rPr lang="en-US" sz="1800" spc="-6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understanding</a:t>
            </a:r>
            <a:r>
              <a:rPr lang="en-US" sz="1800" spc="-6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of</a:t>
            </a:r>
            <a:r>
              <a:rPr lang="en-US" sz="1800" spc="-6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the</a:t>
            </a:r>
            <a:r>
              <a:rPr lang="en-US" sz="1800" spc="-6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BEAD</a:t>
            </a:r>
            <a:r>
              <a:rPr lang="en-US" sz="1800" spc="-7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Program.</a:t>
            </a:r>
            <a:endParaRPr lang="en-US" sz="1800" spc="-75" dirty="0">
              <a:effectLst/>
              <a:latin typeface="Arial" panose="020B0604020202020204" pitchFamily="34" charset="0"/>
              <a:ea typeface="Arial" panose="020B0604020202020204" pitchFamily="34" charset="0"/>
            </a:endParaRPr>
          </a:p>
          <a:p>
            <a:pPr marL="1257300" marR="608965" lvl="2" indent="-342900">
              <a:lnSpc>
                <a:spcPct val="112000"/>
              </a:lnSpc>
              <a:spcBef>
                <a:spcPts val="550"/>
              </a:spcBef>
              <a:spcAft>
                <a:spcPts val="0"/>
              </a:spcAft>
              <a:buClr>
                <a:srgbClr val="4C4D4F"/>
              </a:buClr>
              <a:buSzPts val="1000"/>
              <a:buFont typeface="Arial" panose="020B0604020202020204" pitchFamily="34" charset="0"/>
              <a:buAutoNum type="arabicPeriod"/>
              <a:tabLst>
                <a:tab pos="609600" algn="l"/>
              </a:tabLst>
            </a:pPr>
            <a:r>
              <a:rPr lang="en-US" sz="1800" spc="-30" dirty="0">
                <a:solidFill>
                  <a:srgbClr val="4C4D4F"/>
                </a:solidFill>
                <a:effectLst/>
                <a:latin typeface="Arial" panose="020B0604020202020204" pitchFamily="34" charset="0"/>
                <a:ea typeface="Arial" panose="020B0604020202020204" pitchFamily="34" charset="0"/>
              </a:rPr>
              <a:t>Sharing the NPSC/Broadband Office/OCIO planning and implementation timelines and ongoing engagement </a:t>
            </a:r>
            <a:r>
              <a:rPr lang="en-US" sz="1800" spc="-10" dirty="0">
                <a:solidFill>
                  <a:srgbClr val="4C4D4F"/>
                </a:solidFill>
                <a:effectLst/>
                <a:latin typeface="Arial" panose="020B0604020202020204" pitchFamily="34" charset="0"/>
                <a:ea typeface="Arial" panose="020B0604020202020204" pitchFamily="34" charset="0"/>
              </a:rPr>
              <a:t>plans.</a:t>
            </a:r>
            <a:endParaRPr lang="en-US" sz="1800" spc="-75" dirty="0">
              <a:effectLst/>
              <a:latin typeface="Arial" panose="020B0604020202020204" pitchFamily="34" charset="0"/>
              <a:ea typeface="Arial" panose="020B0604020202020204" pitchFamily="34" charset="0"/>
            </a:endParaRPr>
          </a:p>
          <a:p>
            <a:pPr marL="1257300" marR="487680" lvl="2" indent="-342900">
              <a:lnSpc>
                <a:spcPct val="112000"/>
              </a:lnSpc>
              <a:spcBef>
                <a:spcPts val="400"/>
              </a:spcBef>
              <a:spcAft>
                <a:spcPts val="0"/>
              </a:spcAft>
              <a:buClr>
                <a:srgbClr val="4C4D4F"/>
              </a:buClr>
              <a:buSzPts val="1000"/>
              <a:buFont typeface="Arial" panose="020B0604020202020204" pitchFamily="34" charset="0"/>
              <a:buAutoNum type="arabicPeriod"/>
              <a:tabLst>
                <a:tab pos="609600" algn="l"/>
              </a:tabLst>
            </a:pPr>
            <a:r>
              <a:rPr lang="en-US" sz="1800" spc="-30" dirty="0">
                <a:solidFill>
                  <a:srgbClr val="4C4D4F"/>
                </a:solidFill>
                <a:effectLst/>
                <a:latin typeface="Arial" panose="020B0604020202020204" pitchFamily="34" charset="0"/>
                <a:ea typeface="Arial" panose="020B0604020202020204" pitchFamily="34" charset="0"/>
              </a:rPr>
              <a:t>Gaining a high-level understanding and clarity on stakeholder’s understanding of the current state of broadband </a:t>
            </a:r>
            <a:r>
              <a:rPr lang="en-US" sz="1800" spc="-75" dirty="0">
                <a:solidFill>
                  <a:srgbClr val="4C4D4F"/>
                </a:solidFill>
                <a:effectLst/>
                <a:latin typeface="Arial" panose="020B0604020202020204" pitchFamily="34" charset="0"/>
                <a:ea typeface="Arial" panose="020B0604020202020204" pitchFamily="34" charset="0"/>
              </a:rPr>
              <a:t>deployment, priority</a:t>
            </a:r>
            <a:r>
              <a:rPr lang="en-US" sz="1800" spc="-75" dirty="0">
                <a:solidFill>
                  <a:schemeClr val="tx1"/>
                </a:solidFill>
                <a:effectLst/>
                <a:latin typeface="Arial" panose="020B0604020202020204" pitchFamily="34" charset="0"/>
                <a:ea typeface="Arial" panose="020B0604020202020204" pitchFamily="34" charset="0"/>
              </a:rPr>
              <a:t>, </a:t>
            </a:r>
            <a:r>
              <a:rPr lang="en-US" sz="1800" spc="-75" dirty="0">
                <a:solidFill>
                  <a:srgbClr val="4C4D4F"/>
                </a:solidFill>
                <a:effectLst/>
                <a:latin typeface="Arial" panose="020B0604020202020204" pitchFamily="34" charset="0"/>
                <a:ea typeface="Arial" panose="020B0604020202020204" pitchFamily="34" charset="0"/>
              </a:rPr>
              <a:t>adoption,</a:t>
            </a:r>
            <a:r>
              <a:rPr lang="en-US" sz="1800" spc="-70" dirty="0">
                <a:solidFill>
                  <a:srgbClr val="4C4D4F"/>
                </a:solidFill>
                <a:effectLst/>
                <a:latin typeface="Arial" panose="020B0604020202020204" pitchFamily="34" charset="0"/>
                <a:ea typeface="Arial" panose="020B0604020202020204" pitchFamily="34" charset="0"/>
              </a:rPr>
              <a:t> </a:t>
            </a:r>
            <a:r>
              <a:rPr lang="en-US" sz="1800" spc="-75" dirty="0">
                <a:solidFill>
                  <a:srgbClr val="4C4D4F"/>
                </a:solidFill>
                <a:effectLst/>
                <a:latin typeface="Arial" panose="020B0604020202020204" pitchFamily="34" charset="0"/>
                <a:ea typeface="Arial" panose="020B0604020202020204" pitchFamily="34" charset="0"/>
              </a:rPr>
              <a:t>and</a:t>
            </a:r>
            <a:r>
              <a:rPr lang="en-US" sz="1800" spc="-60" dirty="0">
                <a:solidFill>
                  <a:srgbClr val="4C4D4F"/>
                </a:solidFill>
                <a:effectLst/>
                <a:latin typeface="Arial" panose="020B0604020202020204" pitchFamily="34" charset="0"/>
                <a:ea typeface="Arial" panose="020B0604020202020204" pitchFamily="34" charset="0"/>
              </a:rPr>
              <a:t> </a:t>
            </a:r>
            <a:r>
              <a:rPr lang="en-US" sz="1800" spc="-75" dirty="0">
                <a:solidFill>
                  <a:srgbClr val="4C4D4F"/>
                </a:solidFill>
                <a:effectLst/>
                <a:latin typeface="Arial" panose="020B0604020202020204" pitchFamily="34" charset="0"/>
                <a:ea typeface="Arial" panose="020B0604020202020204" pitchFamily="34" charset="0"/>
              </a:rPr>
              <a:t>affordability</a:t>
            </a:r>
            <a:r>
              <a:rPr lang="en-US" sz="1800" spc="-65" dirty="0">
                <a:solidFill>
                  <a:srgbClr val="4C4D4F"/>
                </a:solidFill>
                <a:effectLst/>
                <a:latin typeface="Arial" panose="020B0604020202020204" pitchFamily="34" charset="0"/>
                <a:ea typeface="Arial" panose="020B0604020202020204" pitchFamily="34" charset="0"/>
              </a:rPr>
              <a:t> </a:t>
            </a:r>
            <a:r>
              <a:rPr lang="en-US" sz="1800" spc="-75" dirty="0">
                <a:solidFill>
                  <a:srgbClr val="4C4D4F"/>
                </a:solidFill>
                <a:effectLst/>
                <a:latin typeface="Arial" panose="020B0604020202020204" pitchFamily="34" charset="0"/>
                <a:ea typeface="Arial" panose="020B0604020202020204" pitchFamily="34" charset="0"/>
              </a:rPr>
              <a:t>and</a:t>
            </a:r>
            <a:r>
              <a:rPr lang="en-US" sz="1800" spc="-60" dirty="0">
                <a:solidFill>
                  <a:srgbClr val="4C4D4F"/>
                </a:solidFill>
                <a:effectLst/>
                <a:latin typeface="Arial" panose="020B0604020202020204" pitchFamily="34" charset="0"/>
                <a:ea typeface="Arial" panose="020B0604020202020204" pitchFamily="34" charset="0"/>
              </a:rPr>
              <a:t> </a:t>
            </a:r>
            <a:r>
              <a:rPr lang="en-US" sz="1800" spc="-75" dirty="0">
                <a:solidFill>
                  <a:srgbClr val="4C4D4F"/>
                </a:solidFill>
                <a:effectLst/>
                <a:latin typeface="Arial" panose="020B0604020202020204" pitchFamily="34" charset="0"/>
                <a:ea typeface="Arial" panose="020B0604020202020204" pitchFamily="34" charset="0"/>
              </a:rPr>
              <a:t>priority</a:t>
            </a:r>
            <a:r>
              <a:rPr lang="en-US" sz="1800" spc="-65" dirty="0">
                <a:solidFill>
                  <a:srgbClr val="4C4D4F"/>
                </a:solidFill>
                <a:effectLst/>
                <a:latin typeface="Arial" panose="020B0604020202020204" pitchFamily="34" charset="0"/>
                <a:ea typeface="Arial" panose="020B0604020202020204" pitchFamily="34" charset="0"/>
              </a:rPr>
              <a:t> </a:t>
            </a:r>
            <a:r>
              <a:rPr lang="en-US" sz="1800" spc="-75" dirty="0">
                <a:solidFill>
                  <a:srgbClr val="4C4D4F"/>
                </a:solidFill>
                <a:effectLst/>
                <a:latin typeface="Arial" panose="020B0604020202020204" pitchFamily="34" charset="0"/>
                <a:ea typeface="Arial" panose="020B0604020202020204" pitchFamily="34" charset="0"/>
              </a:rPr>
              <a:t>concerns.</a:t>
            </a:r>
            <a:endParaRPr lang="en-US" sz="1800" spc="-75" dirty="0">
              <a:effectLst/>
              <a:latin typeface="Arial" panose="020B0604020202020204" pitchFamily="34" charset="0"/>
              <a:ea typeface="Arial" panose="020B0604020202020204" pitchFamily="34" charset="0"/>
            </a:endParaRPr>
          </a:p>
          <a:p>
            <a:pPr marL="1257300" marR="584200" lvl="2" indent="-342900">
              <a:lnSpc>
                <a:spcPct val="112000"/>
              </a:lnSpc>
              <a:spcBef>
                <a:spcPts val="400"/>
              </a:spcBef>
              <a:spcAft>
                <a:spcPts val="0"/>
              </a:spcAft>
              <a:buClr>
                <a:srgbClr val="4C4D4F"/>
              </a:buClr>
              <a:buSzPts val="1000"/>
              <a:buFont typeface="Arial" panose="020B0604020202020204" pitchFamily="34" charset="0"/>
              <a:buAutoNum type="arabicPeriod"/>
              <a:tabLst>
                <a:tab pos="609600" algn="l"/>
              </a:tabLst>
            </a:pPr>
            <a:r>
              <a:rPr lang="en-US" sz="1800" spc="-30" dirty="0">
                <a:solidFill>
                  <a:srgbClr val="4C4D4F"/>
                </a:solidFill>
                <a:effectLst/>
                <a:latin typeface="Arial" panose="020B0604020202020204" pitchFamily="34" charset="0"/>
                <a:ea typeface="Arial" panose="020B0604020202020204" pitchFamily="34" charset="0"/>
              </a:rPr>
              <a:t>Gaining a high-level understanding of the ISP’s</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interest</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and participation</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in</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deployment,</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priority concerns,</a:t>
            </a:r>
            <a:r>
              <a:rPr lang="en-US" sz="1800" spc="-35" dirty="0">
                <a:solidFill>
                  <a:srgbClr val="4C4D4F"/>
                </a:solidFill>
                <a:effectLst/>
                <a:latin typeface="Arial" panose="020B0604020202020204" pitchFamily="34" charset="0"/>
                <a:ea typeface="Arial" panose="020B0604020202020204" pitchFamily="34" charset="0"/>
              </a:rPr>
              <a:t> </a:t>
            </a:r>
            <a:r>
              <a:rPr lang="en-US" sz="1800" spc="-30" dirty="0">
                <a:solidFill>
                  <a:srgbClr val="4C4D4F"/>
                </a:solidFill>
                <a:effectLst/>
                <a:latin typeface="Arial" panose="020B0604020202020204" pitchFamily="34" charset="0"/>
                <a:ea typeface="Arial" panose="020B0604020202020204" pitchFamily="34" charset="0"/>
              </a:rPr>
              <a:t>and </a:t>
            </a:r>
            <a:r>
              <a:rPr lang="en-US" sz="1800" spc="-10" dirty="0">
                <a:solidFill>
                  <a:srgbClr val="4C4D4F"/>
                </a:solidFill>
                <a:effectLst/>
                <a:latin typeface="Arial" panose="020B0604020202020204" pitchFamily="34" charset="0"/>
                <a:ea typeface="Arial" panose="020B0604020202020204" pitchFamily="34" charset="0"/>
              </a:rPr>
              <a:t>potential</a:t>
            </a:r>
            <a:r>
              <a:rPr lang="en-US" sz="1800" spc="-30"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participation</a:t>
            </a:r>
            <a:r>
              <a:rPr lang="en-US" sz="1800" spc="-3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in</a:t>
            </a:r>
            <a:r>
              <a:rPr lang="en-US" sz="1800" spc="-3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other</a:t>
            </a:r>
            <a:r>
              <a:rPr lang="en-US" sz="1800" spc="-3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broadband</a:t>
            </a:r>
            <a:r>
              <a:rPr lang="en-US" sz="1800" spc="-30"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deployment</a:t>
            </a:r>
            <a:r>
              <a:rPr lang="en-US" sz="1800" spc="-35" dirty="0">
                <a:solidFill>
                  <a:srgbClr val="4C4D4F"/>
                </a:solidFill>
                <a:effectLst/>
                <a:latin typeface="Arial" panose="020B0604020202020204" pitchFamily="34" charset="0"/>
                <a:ea typeface="Arial" panose="020B0604020202020204" pitchFamily="34" charset="0"/>
              </a:rPr>
              <a:t> </a:t>
            </a:r>
            <a:r>
              <a:rPr lang="en-US" sz="1800" spc="-10" dirty="0">
                <a:solidFill>
                  <a:srgbClr val="4C4D4F"/>
                </a:solidFill>
                <a:effectLst/>
                <a:latin typeface="Arial" panose="020B0604020202020204" pitchFamily="34" charset="0"/>
                <a:ea typeface="Arial" panose="020B0604020202020204" pitchFamily="34" charset="0"/>
              </a:rPr>
              <a:t>programs.</a:t>
            </a:r>
            <a:endParaRPr lang="en-US" sz="1800" spc="-75" dirty="0">
              <a:effectLst/>
              <a:latin typeface="Arial" panose="020B0604020202020204" pitchFamily="34" charset="0"/>
              <a:ea typeface="Arial" panose="020B0604020202020204" pitchFamily="34" charset="0"/>
            </a:endParaRPr>
          </a:p>
          <a:p>
            <a:pPr marL="1257300" marR="0" lvl="2" indent="-342900">
              <a:spcBef>
                <a:spcPts val="405"/>
              </a:spcBef>
              <a:spcAft>
                <a:spcPts val="0"/>
              </a:spcAft>
              <a:buClr>
                <a:srgbClr val="4C4D4F"/>
              </a:buClr>
              <a:buSzPts val="1000"/>
              <a:buFont typeface="Arial" panose="020B0604020202020204" pitchFamily="34" charset="0"/>
              <a:buAutoNum type="arabicPeriod"/>
              <a:tabLst>
                <a:tab pos="608330" algn="l"/>
              </a:tabLst>
            </a:pPr>
            <a:r>
              <a:rPr lang="en-US" sz="1800" spc="-20" dirty="0">
                <a:solidFill>
                  <a:srgbClr val="4C4D4F"/>
                </a:solidFill>
                <a:effectLst/>
                <a:latin typeface="Arial" panose="020B0604020202020204" pitchFamily="34" charset="0"/>
                <a:ea typeface="Arial" panose="020B0604020202020204" pitchFamily="34" charset="0"/>
              </a:rPr>
              <a:t>Establish</a:t>
            </a:r>
            <a:r>
              <a:rPr lang="en-US" sz="1800" spc="-7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feedback</a:t>
            </a:r>
            <a:r>
              <a:rPr lang="en-US" sz="1800" spc="-7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mechanisms</a:t>
            </a:r>
            <a:r>
              <a:rPr lang="en-US" sz="1800" spc="-8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to</a:t>
            </a:r>
            <a:r>
              <a:rPr lang="en-US" sz="1800" spc="-7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capture</a:t>
            </a:r>
            <a:r>
              <a:rPr lang="en-US" sz="1800" spc="-7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additional</a:t>
            </a:r>
            <a:r>
              <a:rPr lang="en-US" sz="1800" spc="-75"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input</a:t>
            </a:r>
            <a:r>
              <a:rPr lang="en-US" sz="1800" spc="-8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from</a:t>
            </a:r>
            <a:r>
              <a:rPr lang="en-US" sz="1800" spc="-80" dirty="0">
                <a:solidFill>
                  <a:srgbClr val="4C4D4F"/>
                </a:solidFill>
                <a:effectLst/>
                <a:latin typeface="Arial" panose="020B0604020202020204" pitchFamily="34" charset="0"/>
                <a:ea typeface="Arial" panose="020B0604020202020204" pitchFamily="34" charset="0"/>
              </a:rPr>
              <a:t> </a:t>
            </a:r>
            <a:r>
              <a:rPr lang="en-US" sz="1800" spc="-20" dirty="0">
                <a:solidFill>
                  <a:srgbClr val="4C4D4F"/>
                </a:solidFill>
                <a:effectLst/>
                <a:latin typeface="Arial" panose="020B0604020202020204" pitchFamily="34" charset="0"/>
                <a:ea typeface="Arial" panose="020B0604020202020204" pitchFamily="34" charset="0"/>
              </a:rPr>
              <a:t>stakeholders.</a:t>
            </a:r>
          </a:p>
          <a:p>
            <a:pPr marL="914400" marR="0" lvl="2" indent="0">
              <a:spcBef>
                <a:spcPts val="405"/>
              </a:spcBef>
              <a:spcAft>
                <a:spcPts val="0"/>
              </a:spcAft>
              <a:buClr>
                <a:srgbClr val="4C4D4F"/>
              </a:buClr>
              <a:buSzPts val="1000"/>
              <a:buFont typeface="Arial" panose="020B0604020202020204" pitchFamily="34" charset="0"/>
              <a:buNone/>
              <a:tabLst>
                <a:tab pos="608330" algn="l"/>
              </a:tabLst>
            </a:pPr>
            <a:endParaRPr lang="en-US" sz="1800" spc="-30" dirty="0">
              <a:solidFill>
                <a:srgbClr val="4C4D4F"/>
              </a:solidFill>
              <a:effectLst/>
              <a:latin typeface="Arial" panose="020B0604020202020204" pitchFamily="34" charset="0"/>
              <a:ea typeface="Arial" panose="020B0604020202020204" pitchFamily="34" charset="0"/>
            </a:endParaRPr>
          </a:p>
          <a:p>
            <a:pPr marL="685800" lvl="1" indent="-228600">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NBO website has been a key space to publicize events and keep the public updated on grant application deadlines, challenge processes, awards, and programs.</a:t>
            </a:r>
            <a:endParaRPr lang="en-US" sz="1800" spc="-30" dirty="0">
              <a:solidFill>
                <a:srgbClr val="4C4D4F"/>
              </a:solidFill>
              <a:effectLst/>
              <a:latin typeface="Arial" panose="020B0604020202020204" pitchFamily="34" charset="0"/>
              <a:ea typeface="Calibri" panose="020F0502020204030204" pitchFamily="34" charset="0"/>
              <a:cs typeface="Times New Roman" panose="02020603050405020304" pitchFamily="18" charset="0"/>
            </a:endParaRP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ISPs are important partners in this process.  An initial survey was sent to the ISPs concerning the Five-Year Action Plan in late July.  Since then, regular meetings have been held to ensure they are aware of the process and have opportunities to offer guidance as the project progresses.  These partnerships are critical to getting the network built out in Nebraska so the NBO will make sure to keep them aware of the process, deadlines, and opportunities.</a:t>
            </a:r>
          </a:p>
          <a:p>
            <a:pPr marL="0" indent="0">
              <a:buNone/>
            </a:pPr>
            <a:endParaRPr lang="en-US" dirty="0"/>
          </a:p>
          <a:p>
            <a:pPr marL="228600" indent="-228600">
              <a:buFont typeface="+mj-lt"/>
              <a:buAutoNum type="arabicPeriod" startAt="2"/>
            </a:pPr>
            <a:r>
              <a:rPr lang="en-US" dirty="0"/>
              <a:t>Internal Coordination </a:t>
            </a:r>
          </a:p>
          <a:p>
            <a:pPr marL="685800" lvl="1" indent="-228600">
              <a:buAutoNum type="arabicPeriod"/>
            </a:pPr>
            <a:r>
              <a:rPr lang="en-US" dirty="0"/>
              <a:t>Continued working with PSC, DED, NDOL, OCIO and others to ensure no duplication of efforts</a:t>
            </a:r>
          </a:p>
        </p:txBody>
      </p:sp>
      <p:sp>
        <p:nvSpPr>
          <p:cNvPr id="4" name="Slide Number Placeholder 3"/>
          <p:cNvSpPr>
            <a:spLocks noGrp="1"/>
          </p:cNvSpPr>
          <p:nvPr>
            <p:ph type="sldNum" sz="quarter" idx="5"/>
          </p:nvPr>
        </p:nvSpPr>
        <p:spPr/>
        <p:txBody>
          <a:bodyPr/>
          <a:lstStyle/>
          <a:p>
            <a:fld id="{E843D854-C5E6-4B3A-BCBF-14E9F186B59C}" type="slidenum">
              <a:rPr lang="en-US" smtClean="0"/>
              <a:t>6</a:t>
            </a:fld>
            <a:endParaRPr lang="en-US"/>
          </a:p>
        </p:txBody>
      </p:sp>
    </p:spTree>
    <p:extLst>
      <p:ext uri="{BB962C8B-B14F-4D97-AF65-F5344CB8AC3E}">
        <p14:creationId xmlns:p14="http://schemas.microsoft.com/office/powerpoint/2010/main" val="117375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solidFill>
                  <a:srgbClr val="4472C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NBO will develop a Workforce Working Group </a:t>
            </a: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to serve as a catalyst and facilitator of workforce related communications, coordination, and awareness between NBO agencies, training programs, and broadband providers and contractors.</a:t>
            </a:r>
          </a:p>
          <a:p>
            <a:pPr marL="800100" marR="0" lvl="1"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Engage and collaborate with NDOL, DED, Department of Education, and a network of ISPs, contractors, union and worker organizations, and CBOs to share information related to hiring and training opportunities</a:t>
            </a:r>
          </a:p>
          <a:p>
            <a:pPr marL="800100" marR="0" lvl="1"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Work with DED and NDOL  to leverage existing pre-apprenticeship, internship (</a:t>
            </a:r>
            <a:r>
              <a:rPr lang="en-US" sz="1800" kern="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InternNE</a:t>
            </a:r>
            <a:r>
              <a:rPr lang="en-US" sz="1800" kern="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and registered apprenticeship programs and encourage the use of same by subgrantees </a:t>
            </a:r>
          </a:p>
          <a:p>
            <a:pPr marL="800100" marR="0" lvl="1"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Work with stakeholders to identify, evaluate, and leverage state and national training models and training programs</a:t>
            </a:r>
            <a:endPar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kern="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NBO will support the integration of broadband related careers into Career and Technical Education Programs (including high-school and justice involved) and will encourage broadband providers and contractors to recruit through such programs in addition to apprenticeships, and technical/industry-lead training programs to reach and recruit individuals early and/or at transition points to open doors to new career options and continually engage with labor and community-based organizations to maintain worker voice throughout the planning and implementation processes. </a:t>
            </a:r>
          </a:p>
          <a:p>
            <a:pPr marL="800100" marR="0" lvl="1"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NBO will convene working sessions with industry, stakeholders, training organizations, CBOs, and support organizations (State/Regional/Local) to discuss workforce shortages (current/forecasted), training and support needs (current/future), and opportunities for collaboration/programming needs (existing/scalability/net new)</a:t>
            </a:r>
            <a:endParaRPr lang="en-US" sz="1800" kern="0" dirty="0">
              <a:solidFill>
                <a:srgbClr val="4472C4"/>
              </a:solidFill>
              <a:effectLst/>
              <a:latin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800" kern="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solidFill>
                  <a:srgbClr val="4472C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NBO will require prospective subgrantees, </a:t>
            </a:r>
            <a:r>
              <a:rPr lang="en-US" sz="1800" b="1" dirty="0">
                <a:solidFill>
                  <a:srgbClr val="4472C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 a part of the application process</a:t>
            </a:r>
            <a:r>
              <a:rPr lang="en-US" sz="1800" dirty="0">
                <a:solidFill>
                  <a:srgbClr val="4472C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to include a plan for ensuring that the project workforce (including those employees of the subgrantee, its contractors, or subcontractors directly engaged in the physical construction of the network), will be an appropriately skilled and credentialed workforce (including by the subgrantee and each of its contractors and subcontractors).  </a:t>
            </a:r>
          </a:p>
          <a:p>
            <a:pPr marL="800100" marR="0" lvl="1"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0" dirty="0">
                <a:solidFill>
                  <a:srgbClr val="4472C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NBO will ensure applicants are aware of these regulations prior to and throughout the selection process by conducting or sponsoring informational webinars, posting a list of regulations on the NBO website, and including the requirements in grant applications/instructions,  grant agreement terms and  conditions and subrecipient grant monitoring program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kern="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E843D854-C5E6-4B3A-BCBF-14E9F186B59C}" type="slidenum">
              <a:rPr lang="en-US" smtClean="0"/>
              <a:t>7</a:t>
            </a:fld>
            <a:endParaRPr lang="en-US"/>
          </a:p>
        </p:txBody>
      </p:sp>
    </p:spTree>
    <p:extLst>
      <p:ext uri="{BB962C8B-B14F-4D97-AF65-F5344CB8AC3E}">
        <p14:creationId xmlns:p14="http://schemas.microsoft.com/office/powerpoint/2010/main" val="117464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Low-Cost Plan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kern="100" dirty="0">
                <a:effectLst/>
                <a:latin typeface="Georgia" panose="02040502050405020303" pitchFamily="18" charset="0"/>
                <a:ea typeface="Calibri" panose="020F0502020204030204" pitchFamily="34" charset="0"/>
                <a:cs typeface="Times New Roman" panose="02020603050405020304" pitchFamily="18" charset="0"/>
              </a:rPr>
              <a:t>The NBO will require all subgrantees to participate in the Affordable Connectivity Program, or any successor program.</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Georgia" panose="02040502050405020303" pitchFamily="18" charset="0"/>
                <a:ea typeface="Calibri" panose="020F0502020204030204" pitchFamily="34" charset="0"/>
                <a:cs typeface="Times New Roman" panose="02020603050405020304" pitchFamily="18" charset="0"/>
              </a:rPr>
              <a:t>The proposed low-cost plan may not be subject to data caps, surcharges, or usage-based throttling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endParaRPr lang="en-US" b="1" dirty="0"/>
          </a:p>
          <a:p>
            <a:pPr marL="228600" indent="-228600">
              <a:buFont typeface="+mj-lt"/>
              <a:buAutoNum type="arabicPeriod"/>
            </a:pPr>
            <a:r>
              <a:rPr lang="en-US" dirty="0"/>
              <a:t>Middle-Class Plan</a:t>
            </a:r>
          </a:p>
          <a:p>
            <a:pPr marL="685800" lvl="1" indent="-228600">
              <a:buFont typeface="+mj-lt"/>
              <a:buAutoNum type="arabicPeriod"/>
            </a:pPr>
            <a:r>
              <a:rPr lang="en-US" sz="1800" dirty="0">
                <a:effectLst/>
                <a:latin typeface="Georgia" panose="02040502050405020303" pitchFamily="18" charset="0"/>
                <a:ea typeface="Calibri" panose="020F0502020204030204" pitchFamily="34" charset="0"/>
                <a:cs typeface="Times New Roman" panose="02020603050405020304" pitchFamily="18" charset="0"/>
              </a:rPr>
              <a:t>This plan will be scored as part of the application process.  </a:t>
            </a:r>
          </a:p>
          <a:p>
            <a:pPr marL="685800" lvl="1" indent="-228600">
              <a:buFont typeface="+mj-lt"/>
              <a:buAutoNum type="arabicPeriod"/>
            </a:pPr>
            <a:r>
              <a:rPr lang="en-US" sz="1800" dirty="0">
                <a:effectLst/>
                <a:latin typeface="Georgia" panose="02040502050405020303" pitchFamily="18" charset="0"/>
                <a:ea typeface="Calibri" panose="020F0502020204030204" pitchFamily="34" charset="0"/>
                <a:cs typeface="Times New Roman" panose="02020603050405020304" pitchFamily="18" charset="0"/>
              </a:rPr>
              <a:t>The proposed plan must also provide a typical latency of less than 100 milliseconds.  </a:t>
            </a:r>
          </a:p>
          <a:p>
            <a:pPr marL="685800" lvl="1" indent="-228600">
              <a:buFont typeface="+mj-lt"/>
              <a:buAutoNum type="arabicPeriod"/>
            </a:pPr>
            <a:r>
              <a:rPr lang="en-US" sz="1800" dirty="0">
                <a:effectLst/>
                <a:latin typeface="Georgia" panose="02040502050405020303" pitchFamily="18" charset="0"/>
                <a:ea typeface="Calibri" panose="020F0502020204030204" pitchFamily="34" charset="0"/>
                <a:cs typeface="Times New Roman" panose="02020603050405020304" pitchFamily="18" charset="0"/>
              </a:rPr>
              <a:t>The plan must not be subject to data caps, surcharges, or usage-based throttling and must be subject to the same acceptable use policies as all other subscribers to broadband services offered by the provider. </a:t>
            </a:r>
          </a:p>
          <a:p>
            <a:pPr marL="685800" lvl="1" indent="-228600">
              <a:buFont typeface="+mj-lt"/>
              <a:buAutoNum type="arabicPeriod"/>
            </a:pPr>
            <a:r>
              <a:rPr lang="en-US" sz="1800" dirty="0">
                <a:effectLst/>
                <a:latin typeface="Georgia" panose="02040502050405020303" pitchFamily="18" charset="0"/>
                <a:ea typeface="Calibri" panose="020F0502020204030204" pitchFamily="34" charset="0"/>
                <a:cs typeface="Times New Roman" panose="02020603050405020304" pitchFamily="18" charset="0"/>
              </a:rPr>
              <a:t>The middle-class affordability plan is intended for residential customers.</a:t>
            </a:r>
          </a:p>
          <a:p>
            <a:pPr marL="457200" lvl="1" indent="0">
              <a:buFont typeface="+mj-lt"/>
              <a:buNone/>
            </a:pPr>
            <a:endParaRPr lang="en-US" sz="1800" dirty="0">
              <a:effectLst/>
              <a:latin typeface="Georgia" panose="02040502050405020303" pitchFamily="18" charset="0"/>
              <a:ea typeface="+mn-ea"/>
              <a:cs typeface="Times New Roman" panose="02020603050405020304" pitchFamily="18" charset="0"/>
            </a:endParaRPr>
          </a:p>
          <a:p>
            <a:pPr marL="457200" lvl="1" indent="0">
              <a:buFont typeface="+mj-lt"/>
              <a:buNone/>
            </a:pPr>
            <a:r>
              <a:rPr lang="en-US" sz="1800" dirty="0">
                <a:effectLst/>
                <a:latin typeface="Georgia" panose="02040502050405020303" pitchFamily="18" charset="0"/>
                <a:ea typeface="+mn-ea"/>
                <a:cs typeface="Times New Roman" panose="02020603050405020304" pitchFamily="18" charset="0"/>
              </a:rPr>
              <a:t>A</a:t>
            </a:r>
            <a:r>
              <a:rPr lang="en-US" sz="1800" dirty="0">
                <a:effectLst/>
                <a:latin typeface="Georgia" panose="02040502050405020303" pitchFamily="18" charset="0"/>
                <a:ea typeface="Calibri" panose="020F0502020204030204" pitchFamily="34" charset="0"/>
                <a:cs typeface="Times New Roman" panose="02020603050405020304" pitchFamily="18" charset="0"/>
              </a:rPr>
              <a:t>ll providers should promote the availability of both the low-cost and middle-class affordability plans on their websites and through other promotional avenues.</a:t>
            </a:r>
            <a:endParaRPr lang="en-US" dirty="0"/>
          </a:p>
          <a:p>
            <a:endParaRPr lang="en-US" dirty="0"/>
          </a:p>
        </p:txBody>
      </p:sp>
      <p:sp>
        <p:nvSpPr>
          <p:cNvPr id="4" name="Slide Number Placeholder 3"/>
          <p:cNvSpPr>
            <a:spLocks noGrp="1"/>
          </p:cNvSpPr>
          <p:nvPr>
            <p:ph type="sldNum" sz="quarter" idx="5"/>
          </p:nvPr>
        </p:nvSpPr>
        <p:spPr/>
        <p:txBody>
          <a:bodyPr/>
          <a:lstStyle/>
          <a:p>
            <a:fld id="{E843D854-C5E6-4B3A-BCBF-14E9F186B59C}" type="slidenum">
              <a:rPr lang="en-US" smtClean="0"/>
              <a:t>8</a:t>
            </a:fld>
            <a:endParaRPr lang="en-US"/>
          </a:p>
        </p:txBody>
      </p:sp>
    </p:spTree>
    <p:extLst>
      <p:ext uri="{BB962C8B-B14F-4D97-AF65-F5344CB8AC3E}">
        <p14:creationId xmlns:p14="http://schemas.microsoft.com/office/powerpoint/2010/main" val="333778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can be changed as needed</a:t>
            </a:r>
          </a:p>
        </p:txBody>
      </p:sp>
      <p:sp>
        <p:nvSpPr>
          <p:cNvPr id="4" name="Slide Number Placeholder 3"/>
          <p:cNvSpPr>
            <a:spLocks noGrp="1"/>
          </p:cNvSpPr>
          <p:nvPr>
            <p:ph type="sldNum" sz="quarter" idx="5"/>
          </p:nvPr>
        </p:nvSpPr>
        <p:spPr/>
        <p:txBody>
          <a:bodyPr/>
          <a:lstStyle/>
          <a:p>
            <a:fld id="{E843D854-C5E6-4B3A-BCBF-14E9F186B59C}" type="slidenum">
              <a:rPr lang="en-US" smtClean="0"/>
              <a:t>13</a:t>
            </a:fld>
            <a:endParaRPr lang="en-US"/>
          </a:p>
        </p:txBody>
      </p:sp>
    </p:spTree>
    <p:extLst>
      <p:ext uri="{BB962C8B-B14F-4D97-AF65-F5344CB8AC3E}">
        <p14:creationId xmlns:p14="http://schemas.microsoft.com/office/powerpoint/2010/main" val="2833081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D911DA-2CC3-4C44-8945-290972119145}"/>
              </a:ext>
            </a:extLst>
          </p:cNvPr>
          <p:cNvGrpSpPr/>
          <p:nvPr/>
        </p:nvGrpSpPr>
        <p:grpSpPr>
          <a:xfrm>
            <a:off x="0" y="754409"/>
            <a:ext cx="8132064" cy="228600"/>
            <a:chOff x="0" y="333295"/>
            <a:chExt cx="8674768" cy="228600"/>
          </a:xfrm>
        </p:grpSpPr>
        <p:sp>
          <p:nvSpPr>
            <p:cNvPr id="4" name="Rectangle 3"/>
            <p:cNvSpPr/>
            <p:nvPr userDrawn="1"/>
          </p:nvSpPr>
          <p:spPr>
            <a:xfrm>
              <a:off x="0" y="333295"/>
              <a:ext cx="5017168"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8F0F1B-FD39-4863-8950-812AB3BAD6E3}"/>
                </a:ext>
              </a:extLst>
            </p:cNvPr>
            <p:cNvSpPr/>
            <p:nvPr userDrawn="1"/>
          </p:nvSpPr>
          <p:spPr>
            <a:xfrm>
              <a:off x="5017167" y="333295"/>
              <a:ext cx="228009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7CEABB-22B6-4394-AB12-BC0768626156}"/>
                </a:ext>
              </a:extLst>
            </p:cNvPr>
            <p:cNvSpPr/>
            <p:nvPr userDrawn="1"/>
          </p:nvSpPr>
          <p:spPr>
            <a:xfrm>
              <a:off x="7297261" y="333295"/>
              <a:ext cx="1377507"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close up of a logo&#10;&#10;Description automatically generated">
            <a:extLst>
              <a:ext uri="{FF2B5EF4-FFF2-40B4-BE49-F238E27FC236}">
                <a16:creationId xmlns:a16="http://schemas.microsoft.com/office/drawing/2014/main" id="{289D1887-B38A-4707-977F-B6AEE70E8E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a:stretch/>
        </p:blipFill>
        <p:spPr>
          <a:xfrm>
            <a:off x="0" y="4671645"/>
            <a:ext cx="12192000" cy="2186356"/>
          </a:xfrm>
          <a:prstGeom prst="rect">
            <a:avLst/>
          </a:prstGeom>
        </p:spPr>
      </p:pic>
      <p:sp>
        <p:nvSpPr>
          <p:cNvPr id="2" name="Title 1"/>
          <p:cNvSpPr>
            <a:spLocks noGrp="1"/>
          </p:cNvSpPr>
          <p:nvPr>
            <p:ph type="ctrTitle"/>
          </p:nvPr>
        </p:nvSpPr>
        <p:spPr>
          <a:xfrm>
            <a:off x="637674" y="1248442"/>
            <a:ext cx="7494390" cy="1612854"/>
          </a:xfrm>
        </p:spPr>
        <p:txBody>
          <a:bodyPr anchor="t">
            <a:normAutofit/>
          </a:bodyPr>
          <a:lstStyle>
            <a:lvl1pPr algn="l">
              <a:defRPr sz="5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37675" y="3031423"/>
            <a:ext cx="7494390" cy="126498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A467842A-ADC2-4408-BAE2-F900DD0384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46368" y="5687367"/>
            <a:ext cx="2030888" cy="810090"/>
          </a:xfrm>
          <a:prstGeom prst="rect">
            <a:avLst/>
          </a:prstGeom>
        </p:spPr>
      </p:pic>
    </p:spTree>
    <p:extLst>
      <p:ext uri="{BB962C8B-B14F-4D97-AF65-F5344CB8AC3E}">
        <p14:creationId xmlns:p14="http://schemas.microsoft.com/office/powerpoint/2010/main" val="300337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5669" y="393407"/>
            <a:ext cx="9822731" cy="1152482"/>
          </a:xfrm>
        </p:spPr>
        <p:txBody>
          <a:bodyPr/>
          <a:lstStyle/>
          <a:p>
            <a:r>
              <a:rPr lang="en-US"/>
              <a:t>Click to edit Master title style</a:t>
            </a:r>
          </a:p>
        </p:txBody>
      </p:sp>
      <p:sp>
        <p:nvSpPr>
          <p:cNvPr id="3" name="Content Placeholder 2"/>
          <p:cNvSpPr>
            <a:spLocks noGrp="1"/>
          </p:cNvSpPr>
          <p:nvPr>
            <p:ph sz="half" idx="1"/>
          </p:nvPr>
        </p:nvSpPr>
        <p:spPr>
          <a:xfrm>
            <a:off x="680485" y="1612969"/>
            <a:ext cx="51206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90875" y="1612969"/>
            <a:ext cx="51206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580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5669" y="393405"/>
            <a:ext cx="9822731" cy="1190846"/>
          </a:xfrm>
        </p:spPr>
        <p:txBody>
          <a:bodyPr/>
          <a:lstStyle/>
          <a:p>
            <a:r>
              <a:rPr lang="en-US"/>
              <a:t>Click to edit Master title style</a:t>
            </a:r>
          </a:p>
        </p:txBody>
      </p:sp>
      <p:sp>
        <p:nvSpPr>
          <p:cNvPr id="3" name="Text Placeholder 2"/>
          <p:cNvSpPr>
            <a:spLocks noGrp="1"/>
          </p:cNvSpPr>
          <p:nvPr>
            <p:ph type="body" idx="1" hasCustomPrompt="1"/>
          </p:nvPr>
        </p:nvSpPr>
        <p:spPr>
          <a:xfrm>
            <a:off x="659219" y="1681163"/>
            <a:ext cx="5120640" cy="823912"/>
          </a:xfrm>
        </p:spPr>
        <p:txBody>
          <a:bodyPr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59219" y="2505075"/>
            <a:ext cx="5120640" cy="3449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412141" y="1681163"/>
            <a:ext cx="5120640" cy="823912"/>
          </a:xfrm>
        </p:spPr>
        <p:txBody>
          <a:bodyPr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12141" y="2505075"/>
            <a:ext cx="5120640" cy="3449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73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00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348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ll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5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field with a tractor in it and a sunset in the background&#10;&#10;Description automatically generated with low confidence">
            <a:extLst>
              <a:ext uri="{FF2B5EF4-FFF2-40B4-BE49-F238E27FC236}">
                <a16:creationId xmlns:a16="http://schemas.microsoft.com/office/drawing/2014/main" id="{6A7F7EF9-CA4C-8353-6B29-4338A58989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20" t="6295"/>
          <a:stretch/>
        </p:blipFill>
        <p:spPr>
          <a:xfrm>
            <a:off x="-1245794" y="-16406"/>
            <a:ext cx="13437794" cy="6874406"/>
          </a:xfrm>
          <a:prstGeom prst="rect">
            <a:avLst/>
          </a:prstGeom>
        </p:spPr>
      </p:pic>
      <p:sp>
        <p:nvSpPr>
          <p:cNvPr id="2" name="Title 1">
            <a:extLst>
              <a:ext uri="{FF2B5EF4-FFF2-40B4-BE49-F238E27FC236}">
                <a16:creationId xmlns:a16="http://schemas.microsoft.com/office/drawing/2014/main" id="{645380F9-7E06-A7F7-A589-A111890FA7E0}"/>
              </a:ext>
            </a:extLst>
          </p:cNvPr>
          <p:cNvSpPr>
            <a:spLocks noGrp="1"/>
          </p:cNvSpPr>
          <p:nvPr>
            <p:ph type="title"/>
          </p:nvPr>
        </p:nvSpPr>
        <p:spPr>
          <a:xfrm>
            <a:off x="555477" y="404040"/>
            <a:ext cx="9502923" cy="1152482"/>
          </a:xfrm>
        </p:spPr>
        <p:txBody>
          <a:bodyPr/>
          <a:lstStyle>
            <a:lvl1pPr>
              <a:defRPr>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D8E360A3-A6F9-5B93-24A6-E6B840173C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89088" y="5076888"/>
            <a:ext cx="3773432" cy="844298"/>
          </a:xfrm>
          <a:prstGeom prst="rect">
            <a:avLst/>
          </a:prstGeom>
        </p:spPr>
      </p:pic>
    </p:spTree>
    <p:extLst>
      <p:ext uri="{BB962C8B-B14F-4D97-AF65-F5344CB8AC3E}">
        <p14:creationId xmlns:p14="http://schemas.microsoft.com/office/powerpoint/2010/main" val="2566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C038A7-3A8C-430F-873B-747A68EF98F4}"/>
              </a:ext>
            </a:extLst>
          </p:cNvPr>
          <p:cNvGrpSpPr/>
          <p:nvPr/>
        </p:nvGrpSpPr>
        <p:grpSpPr>
          <a:xfrm>
            <a:off x="0" y="281229"/>
            <a:ext cx="12192000" cy="6576770"/>
            <a:chOff x="0" y="281229"/>
            <a:chExt cx="12192000" cy="6576770"/>
          </a:xfrm>
        </p:grpSpPr>
        <p:pic>
          <p:nvPicPr>
            <p:cNvPr id="4" name="Picture 3" descr="A close up of a logo&#10;&#10;Description automatically generated">
              <a:extLst>
                <a:ext uri="{FF2B5EF4-FFF2-40B4-BE49-F238E27FC236}">
                  <a16:creationId xmlns:a16="http://schemas.microsoft.com/office/drawing/2014/main" id="{2F77BD90-8926-49F5-A118-3F736F08EE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a:stretch/>
          </p:blipFill>
          <p:spPr>
            <a:xfrm>
              <a:off x="0" y="281229"/>
              <a:ext cx="12192000" cy="2186356"/>
            </a:xfrm>
            <a:prstGeom prst="rect">
              <a:avLst/>
            </a:prstGeom>
          </p:spPr>
        </p:pic>
        <p:sp>
          <p:nvSpPr>
            <p:cNvPr id="5" name="Rectangle 4">
              <a:extLst>
                <a:ext uri="{FF2B5EF4-FFF2-40B4-BE49-F238E27FC236}">
                  <a16:creationId xmlns:a16="http://schemas.microsoft.com/office/drawing/2014/main" id="{3D57FDCC-E0FC-4413-86D6-FDB8B379773B}"/>
                </a:ext>
              </a:extLst>
            </p:cNvPr>
            <p:cNvSpPr/>
            <p:nvPr userDrawn="1"/>
          </p:nvSpPr>
          <p:spPr>
            <a:xfrm>
              <a:off x="0" y="1180214"/>
              <a:ext cx="12192000" cy="56777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73865" y="2405930"/>
            <a:ext cx="8644270" cy="1957498"/>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73865" y="4390416"/>
            <a:ext cx="8644270" cy="1500187"/>
          </a:xfrm>
        </p:spPr>
        <p:txBody>
          <a:bodyPr>
            <a:normAutofit/>
          </a:bodyPr>
          <a:lstStyle>
            <a:lvl1pPr marL="0" indent="0" algn="ctr">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9703E56A-801E-4145-BC3A-4EA70EB131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46368" y="5687367"/>
            <a:ext cx="2030888" cy="810090"/>
          </a:xfrm>
          <a:prstGeom prst="rect">
            <a:avLst/>
          </a:prstGeom>
        </p:spPr>
      </p:pic>
    </p:spTree>
    <p:extLst>
      <p:ext uri="{BB962C8B-B14F-4D97-AF65-F5344CB8AC3E}">
        <p14:creationId xmlns:p14="http://schemas.microsoft.com/office/powerpoint/2010/main" val="164936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661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_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91B1D9E1-8F76-4118-BB5B-82B2D9401CF4}"/>
              </a:ext>
            </a:extLst>
          </p:cNvPr>
          <p:cNvGrpSpPr/>
          <p:nvPr/>
        </p:nvGrpSpPr>
        <p:grpSpPr>
          <a:xfrm>
            <a:off x="0" y="-6767"/>
            <a:ext cx="10058400" cy="228600"/>
            <a:chOff x="0" y="333295"/>
            <a:chExt cx="8674768" cy="228600"/>
          </a:xfrm>
        </p:grpSpPr>
        <p:sp>
          <p:nvSpPr>
            <p:cNvPr id="5" name="Rectangle 4">
              <a:extLst>
                <a:ext uri="{FF2B5EF4-FFF2-40B4-BE49-F238E27FC236}">
                  <a16:creationId xmlns:a16="http://schemas.microsoft.com/office/drawing/2014/main" id="{9B687A26-3F7F-4420-B3EE-9356F8EB647D}"/>
                </a:ext>
              </a:extLst>
            </p:cNvPr>
            <p:cNvSpPr/>
            <p:nvPr userDrawn="1"/>
          </p:nvSpPr>
          <p:spPr>
            <a:xfrm>
              <a:off x="0" y="333295"/>
              <a:ext cx="5017168"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9FE5269-00EB-4223-A74B-F803657FAC0C}"/>
                </a:ext>
              </a:extLst>
            </p:cNvPr>
            <p:cNvSpPr/>
            <p:nvPr userDrawn="1"/>
          </p:nvSpPr>
          <p:spPr>
            <a:xfrm>
              <a:off x="5017167" y="333295"/>
              <a:ext cx="2280093" cy="228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94E067-7978-40CD-A991-9F335738C7CB}"/>
                </a:ext>
              </a:extLst>
            </p:cNvPr>
            <p:cNvSpPr/>
            <p:nvPr userDrawn="1"/>
          </p:nvSpPr>
          <p:spPr>
            <a:xfrm>
              <a:off x="7297261" y="333295"/>
              <a:ext cx="1377507" cy="228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20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4670" y="457200"/>
            <a:ext cx="3625702" cy="1600200"/>
          </a:xfrm>
        </p:spPr>
        <p:txBody>
          <a:bodyPr anchor="b">
            <a:noAutofit/>
          </a:bodyPr>
          <a:lstStyle>
            <a:lvl1pPr>
              <a:defRPr sz="3600"/>
            </a:lvl1pPr>
          </a:lstStyle>
          <a:p>
            <a:r>
              <a:rPr lang="en-US"/>
              <a:t>Click to edit Master title style</a:t>
            </a:r>
            <a:endParaRPr lang="en-US" dirty="0"/>
          </a:p>
        </p:txBody>
      </p:sp>
      <p:sp>
        <p:nvSpPr>
          <p:cNvPr id="3" name="Picture Placeholder 2"/>
          <p:cNvSpPr>
            <a:spLocks noGrp="1"/>
          </p:cNvSpPr>
          <p:nvPr>
            <p:ph type="pic" idx="1"/>
          </p:nvPr>
        </p:nvSpPr>
        <p:spPr>
          <a:xfrm>
            <a:off x="4433777" y="0"/>
            <a:ext cx="775822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4670" y="2137144"/>
            <a:ext cx="3625702" cy="3731844"/>
          </a:xfrm>
        </p:spPr>
        <p:txBody>
          <a:bodyPr>
            <a:normAutofit/>
          </a:bodyPr>
          <a:lstStyle>
            <a:lvl1pPr marL="0" indent="0">
              <a:buNone/>
              <a:defRPr sz="2400">
                <a:solidFill>
                  <a:schemeClr val="tx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5" name="Group 4">
            <a:extLst>
              <a:ext uri="{FF2B5EF4-FFF2-40B4-BE49-F238E27FC236}">
                <a16:creationId xmlns:a16="http://schemas.microsoft.com/office/drawing/2014/main" id="{E01271AA-4E7C-4F42-B1A2-B0F16A171750}"/>
              </a:ext>
            </a:extLst>
          </p:cNvPr>
          <p:cNvGrpSpPr/>
          <p:nvPr/>
        </p:nvGrpSpPr>
        <p:grpSpPr>
          <a:xfrm>
            <a:off x="-1" y="-1"/>
            <a:ext cx="4433777" cy="228600"/>
            <a:chOff x="0" y="333295"/>
            <a:chExt cx="8674768" cy="228600"/>
          </a:xfrm>
        </p:grpSpPr>
        <p:sp>
          <p:nvSpPr>
            <p:cNvPr id="6" name="Rectangle 5">
              <a:extLst>
                <a:ext uri="{FF2B5EF4-FFF2-40B4-BE49-F238E27FC236}">
                  <a16:creationId xmlns:a16="http://schemas.microsoft.com/office/drawing/2014/main" id="{C2DD8D17-4C89-48CB-BC04-D94610359CAB}"/>
                </a:ext>
              </a:extLst>
            </p:cNvPr>
            <p:cNvSpPr/>
            <p:nvPr userDrawn="1"/>
          </p:nvSpPr>
          <p:spPr>
            <a:xfrm>
              <a:off x="0" y="333295"/>
              <a:ext cx="5017168"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575DB4-8331-4C7D-AB65-8E3DA3CE57A1}"/>
                </a:ext>
              </a:extLst>
            </p:cNvPr>
            <p:cNvSpPr/>
            <p:nvPr userDrawn="1"/>
          </p:nvSpPr>
          <p:spPr>
            <a:xfrm>
              <a:off x="5017167" y="333295"/>
              <a:ext cx="228009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072164-18E9-419E-A11F-C15E0B4CC499}"/>
                </a:ext>
              </a:extLst>
            </p:cNvPr>
            <p:cNvSpPr/>
            <p:nvPr userDrawn="1"/>
          </p:nvSpPr>
          <p:spPr>
            <a:xfrm>
              <a:off x="7297261" y="333295"/>
              <a:ext cx="1377507"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239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670" y="457200"/>
            <a:ext cx="3625702" cy="1600200"/>
          </a:xfrm>
        </p:spPr>
        <p:txBody>
          <a:bodyPr anchor="b">
            <a:noAutofit/>
          </a:bodyPr>
          <a:lstStyle>
            <a:lvl1pPr>
              <a:defRPr sz="3600">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433777" y="0"/>
            <a:ext cx="775822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4670" y="2158408"/>
            <a:ext cx="3625702" cy="3710579"/>
          </a:xfrm>
        </p:spPr>
        <p:txBody>
          <a:bodyPr>
            <a:normAutofit/>
          </a:bodyPr>
          <a:lstStyle>
            <a:lvl1pPr marL="0" indent="0">
              <a:buNone/>
              <a:defRPr sz="2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 name="Group 8">
            <a:extLst>
              <a:ext uri="{FF2B5EF4-FFF2-40B4-BE49-F238E27FC236}">
                <a16:creationId xmlns:a16="http://schemas.microsoft.com/office/drawing/2014/main" id="{06CF1327-7448-452C-983E-8EC95481C2BD}"/>
              </a:ext>
            </a:extLst>
          </p:cNvPr>
          <p:cNvGrpSpPr/>
          <p:nvPr/>
        </p:nvGrpSpPr>
        <p:grpSpPr>
          <a:xfrm>
            <a:off x="0" y="-1"/>
            <a:ext cx="4434840" cy="221833"/>
            <a:chOff x="0" y="333295"/>
            <a:chExt cx="8674768" cy="228600"/>
          </a:xfrm>
        </p:grpSpPr>
        <p:sp>
          <p:nvSpPr>
            <p:cNvPr id="10" name="Rectangle 9">
              <a:extLst>
                <a:ext uri="{FF2B5EF4-FFF2-40B4-BE49-F238E27FC236}">
                  <a16:creationId xmlns:a16="http://schemas.microsoft.com/office/drawing/2014/main" id="{4036B349-06BE-4E24-9259-C2F43F850F5A}"/>
                </a:ext>
              </a:extLst>
            </p:cNvPr>
            <p:cNvSpPr/>
            <p:nvPr userDrawn="1"/>
          </p:nvSpPr>
          <p:spPr>
            <a:xfrm>
              <a:off x="0" y="333295"/>
              <a:ext cx="5017168"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C3925C2-448E-4402-B079-0C5967375A8D}"/>
                </a:ext>
              </a:extLst>
            </p:cNvPr>
            <p:cNvSpPr/>
            <p:nvPr userDrawn="1"/>
          </p:nvSpPr>
          <p:spPr>
            <a:xfrm>
              <a:off x="5017167" y="333295"/>
              <a:ext cx="2280093" cy="228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9418949-F967-41B0-86D3-67C06F00C4C4}"/>
                </a:ext>
              </a:extLst>
            </p:cNvPr>
            <p:cNvSpPr/>
            <p:nvPr userDrawn="1"/>
          </p:nvSpPr>
          <p:spPr>
            <a:xfrm>
              <a:off x="7297261" y="333295"/>
              <a:ext cx="1377507" cy="228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244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302" y="457200"/>
            <a:ext cx="4346723" cy="1600200"/>
          </a:xfrm>
        </p:spPr>
        <p:txBody>
          <a:bodyPr anchor="b">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183188" y="2158408"/>
            <a:ext cx="6583510" cy="370264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25302" y="2158408"/>
            <a:ext cx="4346723" cy="3710579"/>
          </a:xfrm>
        </p:spPr>
        <p:txBody>
          <a:bodyPr>
            <a:normAutofit/>
          </a:bodyPr>
          <a:lstStyle>
            <a:lvl1pPr marL="0" indent="0">
              <a:buNone/>
              <a:defRPr sz="2000">
                <a:solidFill>
                  <a:schemeClr val="tx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7626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Block Title and Content">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7BEAB6-F033-4DDC-B3C6-452AA3E64A37}"/>
              </a:ext>
            </a:extLst>
          </p:cNvPr>
          <p:cNvGrpSpPr/>
          <p:nvPr/>
        </p:nvGrpSpPr>
        <p:grpSpPr>
          <a:xfrm>
            <a:off x="0" y="-6767"/>
            <a:ext cx="5018567" cy="5018567"/>
            <a:chOff x="0" y="-6767"/>
            <a:chExt cx="5815584" cy="5815584"/>
          </a:xfrm>
        </p:grpSpPr>
        <p:sp>
          <p:nvSpPr>
            <p:cNvPr id="5" name="Rectangle 4">
              <a:extLst>
                <a:ext uri="{FF2B5EF4-FFF2-40B4-BE49-F238E27FC236}">
                  <a16:creationId xmlns:a16="http://schemas.microsoft.com/office/drawing/2014/main" id="{EAFF7166-5306-4350-B90D-D78E540D7464}"/>
                </a:ext>
              </a:extLst>
            </p:cNvPr>
            <p:cNvSpPr/>
            <p:nvPr userDrawn="1"/>
          </p:nvSpPr>
          <p:spPr>
            <a:xfrm>
              <a:off x="0" y="-6767"/>
              <a:ext cx="5815584" cy="53868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AAF3A3FA-63CC-4CBE-B77E-438B1ACCB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4680705"/>
              <a:ext cx="5815583" cy="1128112"/>
            </a:xfrm>
            <a:prstGeom prst="rect">
              <a:avLst/>
            </a:prstGeom>
          </p:spPr>
        </p:pic>
      </p:grpSp>
      <p:sp>
        <p:nvSpPr>
          <p:cNvPr id="2" name="Title 1"/>
          <p:cNvSpPr>
            <a:spLocks noGrp="1"/>
          </p:cNvSpPr>
          <p:nvPr>
            <p:ph type="title"/>
          </p:nvPr>
        </p:nvSpPr>
        <p:spPr>
          <a:xfrm>
            <a:off x="425303" y="457200"/>
            <a:ext cx="4189228" cy="1600200"/>
          </a:xfrm>
        </p:spPr>
        <p:txBody>
          <a:bodyPr anchor="b">
            <a:no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43870" y="457200"/>
            <a:ext cx="6322828" cy="5911702"/>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25303" y="2057400"/>
            <a:ext cx="4189228" cy="2227521"/>
          </a:xfrm>
        </p:spPr>
        <p:txBody>
          <a:bodyPr>
            <a:normAutofit/>
          </a:bodyPr>
          <a:lstStyle>
            <a:lvl1pPr marL="0" indent="0">
              <a:buNone/>
              <a:defRPr sz="2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 name="Group 8">
            <a:extLst>
              <a:ext uri="{FF2B5EF4-FFF2-40B4-BE49-F238E27FC236}">
                <a16:creationId xmlns:a16="http://schemas.microsoft.com/office/drawing/2014/main" id="{655B1453-BFF9-42EC-848A-51ADB283493E}"/>
              </a:ext>
            </a:extLst>
          </p:cNvPr>
          <p:cNvGrpSpPr/>
          <p:nvPr/>
        </p:nvGrpSpPr>
        <p:grpSpPr>
          <a:xfrm rot="10800000">
            <a:off x="5443870" y="6629400"/>
            <a:ext cx="6748130" cy="228600"/>
            <a:chOff x="0" y="333295"/>
            <a:chExt cx="8674768" cy="228600"/>
          </a:xfrm>
        </p:grpSpPr>
        <p:sp>
          <p:nvSpPr>
            <p:cNvPr id="10" name="Rectangle 9">
              <a:extLst>
                <a:ext uri="{FF2B5EF4-FFF2-40B4-BE49-F238E27FC236}">
                  <a16:creationId xmlns:a16="http://schemas.microsoft.com/office/drawing/2014/main" id="{F41E2195-F2A6-447F-8E0D-697D46159FD9}"/>
                </a:ext>
              </a:extLst>
            </p:cNvPr>
            <p:cNvSpPr/>
            <p:nvPr userDrawn="1"/>
          </p:nvSpPr>
          <p:spPr>
            <a:xfrm>
              <a:off x="0" y="333295"/>
              <a:ext cx="5017168"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7B779CB-DC56-4740-87A8-7AB81865ADF6}"/>
                </a:ext>
              </a:extLst>
            </p:cNvPr>
            <p:cNvSpPr/>
            <p:nvPr userDrawn="1"/>
          </p:nvSpPr>
          <p:spPr>
            <a:xfrm>
              <a:off x="5017167" y="333295"/>
              <a:ext cx="228009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A4A79D-5A0A-4012-98C7-BFCEE79D4ED3}"/>
                </a:ext>
              </a:extLst>
            </p:cNvPr>
            <p:cNvSpPr/>
            <p:nvPr userDrawn="1"/>
          </p:nvSpPr>
          <p:spPr>
            <a:xfrm>
              <a:off x="7297261" y="333295"/>
              <a:ext cx="1377507"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033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669" y="404040"/>
            <a:ext cx="9822731" cy="115248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6372" y="1611985"/>
            <a:ext cx="9382028" cy="42571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F5170859-7A22-4FFA-8B2F-9ECF42A7762B}"/>
              </a:ext>
            </a:extLst>
          </p:cNvPr>
          <p:cNvGrpSpPr/>
          <p:nvPr/>
        </p:nvGrpSpPr>
        <p:grpSpPr>
          <a:xfrm>
            <a:off x="0" y="-6767"/>
            <a:ext cx="10058400" cy="228600"/>
            <a:chOff x="0" y="333295"/>
            <a:chExt cx="8674768" cy="228600"/>
          </a:xfrm>
        </p:grpSpPr>
        <p:sp>
          <p:nvSpPr>
            <p:cNvPr id="5" name="Rectangle 4">
              <a:extLst>
                <a:ext uri="{FF2B5EF4-FFF2-40B4-BE49-F238E27FC236}">
                  <a16:creationId xmlns:a16="http://schemas.microsoft.com/office/drawing/2014/main" id="{84C18801-9186-45BA-8A96-35E9DC532DD9}"/>
                </a:ext>
              </a:extLst>
            </p:cNvPr>
            <p:cNvSpPr/>
            <p:nvPr userDrawn="1"/>
          </p:nvSpPr>
          <p:spPr>
            <a:xfrm>
              <a:off x="0" y="333295"/>
              <a:ext cx="5017168"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DCE0782-6AC8-44A0-9A47-F215A8CCB3CF}"/>
                </a:ext>
              </a:extLst>
            </p:cNvPr>
            <p:cNvSpPr/>
            <p:nvPr userDrawn="1"/>
          </p:nvSpPr>
          <p:spPr>
            <a:xfrm>
              <a:off x="5017167" y="333295"/>
              <a:ext cx="228009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16B9B7-0571-42CD-8F04-7462442307A5}"/>
                </a:ext>
              </a:extLst>
            </p:cNvPr>
            <p:cNvSpPr/>
            <p:nvPr userDrawn="1"/>
          </p:nvSpPr>
          <p:spPr>
            <a:xfrm>
              <a:off x="7297261" y="333295"/>
              <a:ext cx="1377507"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3248218"/>
      </p:ext>
    </p:extLst>
  </p:cSld>
  <p:clrMap bg1="lt1" tx1="dk1" bg2="lt2" tx2="dk2" accent1="accent1" accent2="accent2" accent3="accent3" accent4="accent4" accent5="accent5" accent6="accent6" hlink="hlink" folHlink="folHlink"/>
  <p:sldLayoutIdLst>
    <p:sldLayoutId id="2147483780" r:id="rId1"/>
    <p:sldLayoutId id="2147483793"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400" kern="1200">
          <a:solidFill>
            <a:schemeClr val="tx1"/>
          </a:solidFill>
          <a:latin typeface="+mn-lt"/>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Clr>
          <a:schemeClr val="tx2"/>
        </a:buClr>
        <a:buFont typeface="Roboto" panose="02000000000000000000" pitchFamily="2" charset="0"/>
        <a:buChar char="»"/>
        <a:defRPr sz="2000" kern="1200">
          <a:solidFill>
            <a:schemeClr val="tx1"/>
          </a:solidFill>
          <a:latin typeface="+mn-lt"/>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Clr>
          <a:schemeClr val="tx2"/>
        </a:buClr>
        <a:buFont typeface="Roboto" panose="02000000000000000000" pitchFamily="2" charset="0"/>
        <a:buChar char="-"/>
        <a:defRPr sz="1800" kern="1200">
          <a:solidFill>
            <a:schemeClr val="tx1"/>
          </a:solidFill>
          <a:latin typeface="+mn-lt"/>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Clr>
          <a:schemeClr val="tx2"/>
        </a:buClr>
        <a:buFont typeface="Roboto" panose="02000000000000000000" pitchFamily="2" charset="0"/>
        <a:buChar char="»"/>
        <a:defRPr sz="1600" kern="1200">
          <a:solidFill>
            <a:schemeClr val="tx1"/>
          </a:solidFill>
          <a:latin typeface="+mn-lt"/>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0.png"/><Relationship Id="rId4" Type="http://schemas.openxmlformats.org/officeDocument/2006/relationships/diagramQuickStyle" Target="../diagrams/quickStyle2.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roadband.nebraska.gov/"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D71F9-C7FD-71BC-5C62-C61E6B70D243}"/>
              </a:ext>
            </a:extLst>
          </p:cNvPr>
          <p:cNvSpPr>
            <a:spLocks noGrp="1"/>
          </p:cNvSpPr>
          <p:nvPr>
            <p:ph type="title"/>
          </p:nvPr>
        </p:nvSpPr>
        <p:spPr>
          <a:xfrm>
            <a:off x="863600" y="414199"/>
            <a:ext cx="10278172" cy="2044521"/>
          </a:xfrm>
          <a:effectLst>
            <a:outerShdw blurRad="50800" dist="38100" dir="2700000" algn="tl" rotWithShape="0">
              <a:prstClr val="black">
                <a:alpha val="40000"/>
              </a:prstClr>
            </a:outerShdw>
          </a:effectLst>
        </p:spPr>
        <p:txBody>
          <a:bodyPr>
            <a:noAutofit/>
          </a:bodyPr>
          <a:lstStyle/>
          <a:p>
            <a:r>
              <a:rPr lang="en-US" sz="6600" dirty="0"/>
              <a:t>The Future of </a:t>
            </a:r>
            <a:br>
              <a:rPr lang="en-US" sz="6600" dirty="0"/>
            </a:br>
            <a:r>
              <a:rPr lang="en-US" sz="6600" dirty="0"/>
              <a:t>Nebraska Broadband</a:t>
            </a:r>
          </a:p>
        </p:txBody>
      </p:sp>
    </p:spTree>
    <p:extLst>
      <p:ext uri="{BB962C8B-B14F-4D97-AF65-F5344CB8AC3E}">
        <p14:creationId xmlns:p14="http://schemas.microsoft.com/office/powerpoint/2010/main" val="103579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583C-EB1D-DAA2-6107-C90FB8B15B5E}"/>
              </a:ext>
            </a:extLst>
          </p:cNvPr>
          <p:cNvSpPr>
            <a:spLocks noGrp="1"/>
          </p:cNvSpPr>
          <p:nvPr>
            <p:ph type="title"/>
          </p:nvPr>
        </p:nvSpPr>
        <p:spPr/>
        <p:txBody>
          <a:bodyPr>
            <a:normAutofit fontScale="90000"/>
          </a:bodyPr>
          <a:lstStyle/>
          <a:p>
            <a:r>
              <a:rPr lang="en-US" dirty="0"/>
              <a:t>Nebraska BEAD Subgrant Process</a:t>
            </a:r>
          </a:p>
        </p:txBody>
      </p:sp>
      <p:graphicFrame>
        <p:nvGraphicFramePr>
          <p:cNvPr id="7" name="Content Placeholder 6">
            <a:extLst>
              <a:ext uri="{FF2B5EF4-FFF2-40B4-BE49-F238E27FC236}">
                <a16:creationId xmlns:a16="http://schemas.microsoft.com/office/drawing/2014/main" id="{C26003BC-3897-9C2B-3ECE-76C3EB569FA4}"/>
              </a:ext>
            </a:extLst>
          </p:cNvPr>
          <p:cNvGraphicFramePr>
            <a:graphicFrameLocks noGrp="1"/>
          </p:cNvGraphicFramePr>
          <p:nvPr>
            <p:ph idx="1"/>
            <p:extLst>
              <p:ext uri="{D42A27DB-BD31-4B8C-83A1-F6EECF244321}">
                <p14:modId xmlns:p14="http://schemas.microsoft.com/office/powerpoint/2010/main" val="3063112487"/>
              </p:ext>
            </p:extLst>
          </p:nvPr>
        </p:nvGraphicFramePr>
        <p:xfrm>
          <a:off x="1138861" y="1878496"/>
          <a:ext cx="10304456" cy="3736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id="{D0D5FE5B-097B-D086-123A-7A2D1D2952AA}"/>
              </a:ext>
            </a:extLst>
          </p:cNvPr>
          <p:cNvSpPr/>
          <p:nvPr/>
        </p:nvSpPr>
        <p:spPr>
          <a:xfrm>
            <a:off x="394253" y="1636628"/>
            <a:ext cx="2154738" cy="1287262"/>
          </a:xfrm>
          <a:prstGeom prst="wedgeRoundRectCallou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Communication </a:t>
            </a:r>
          </a:p>
        </p:txBody>
      </p:sp>
      <p:sp>
        <p:nvSpPr>
          <p:cNvPr id="11" name="Speech Bubble: Rectangle with Corners Rounded 10">
            <a:extLst>
              <a:ext uri="{FF2B5EF4-FFF2-40B4-BE49-F238E27FC236}">
                <a16:creationId xmlns:a16="http://schemas.microsoft.com/office/drawing/2014/main" id="{CBEDBC94-572F-7EC5-C0CA-963066CE64F8}"/>
              </a:ext>
            </a:extLst>
          </p:cNvPr>
          <p:cNvSpPr/>
          <p:nvPr/>
        </p:nvSpPr>
        <p:spPr>
          <a:xfrm>
            <a:off x="5642436" y="1556522"/>
            <a:ext cx="2154738" cy="1287262"/>
          </a:xfrm>
          <a:prstGeom prst="wedgeRoundRectCallou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Communication </a:t>
            </a:r>
          </a:p>
        </p:txBody>
      </p:sp>
      <p:sp>
        <p:nvSpPr>
          <p:cNvPr id="12" name="Speech Bubble: Rectangle with Corners Rounded 11">
            <a:extLst>
              <a:ext uri="{FF2B5EF4-FFF2-40B4-BE49-F238E27FC236}">
                <a16:creationId xmlns:a16="http://schemas.microsoft.com/office/drawing/2014/main" id="{7AC1747A-8A87-B66C-B8F9-B45963CA7397}"/>
              </a:ext>
            </a:extLst>
          </p:cNvPr>
          <p:cNvSpPr/>
          <p:nvPr/>
        </p:nvSpPr>
        <p:spPr>
          <a:xfrm>
            <a:off x="3103422" y="4644872"/>
            <a:ext cx="2154738" cy="1287262"/>
          </a:xfrm>
          <a:prstGeom prst="wedgeRoundRectCallout">
            <a:avLst>
              <a:gd name="adj1" fmla="val -22069"/>
              <a:gd name="adj2" fmla="val -64397"/>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Communication </a:t>
            </a:r>
          </a:p>
        </p:txBody>
      </p:sp>
      <p:sp>
        <p:nvSpPr>
          <p:cNvPr id="13" name="Speech Bubble: Rectangle with Corners Rounded 12">
            <a:extLst>
              <a:ext uri="{FF2B5EF4-FFF2-40B4-BE49-F238E27FC236}">
                <a16:creationId xmlns:a16="http://schemas.microsoft.com/office/drawing/2014/main" id="{2A93763B-701F-57D6-1281-5142DA571B1E}"/>
              </a:ext>
            </a:extLst>
          </p:cNvPr>
          <p:cNvSpPr/>
          <p:nvPr/>
        </p:nvSpPr>
        <p:spPr>
          <a:xfrm>
            <a:off x="8287982" y="4688050"/>
            <a:ext cx="2154738" cy="1287262"/>
          </a:xfrm>
          <a:prstGeom prst="wedgeRoundRectCallout">
            <a:avLst>
              <a:gd name="adj1" fmla="val -22069"/>
              <a:gd name="adj2" fmla="val -64397"/>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Communication </a:t>
            </a:r>
          </a:p>
        </p:txBody>
      </p:sp>
      <p:sp>
        <p:nvSpPr>
          <p:cNvPr id="19" name="Speech Bubble: Rectangle with Corners Rounded 18">
            <a:extLst>
              <a:ext uri="{FF2B5EF4-FFF2-40B4-BE49-F238E27FC236}">
                <a16:creationId xmlns:a16="http://schemas.microsoft.com/office/drawing/2014/main" id="{C7B6B672-50A1-A68E-0ED5-422EF7DCDCE3}"/>
              </a:ext>
            </a:extLst>
          </p:cNvPr>
          <p:cNvSpPr/>
          <p:nvPr/>
        </p:nvSpPr>
        <p:spPr>
          <a:xfrm>
            <a:off x="9806294" y="1526319"/>
            <a:ext cx="2154738" cy="1287262"/>
          </a:xfrm>
          <a:prstGeom prst="wedgeRoundRectCallout">
            <a:avLst>
              <a:gd name="adj1" fmla="val 31492"/>
              <a:gd name="adj2" fmla="val 70086"/>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Communication </a:t>
            </a:r>
          </a:p>
        </p:txBody>
      </p:sp>
    </p:spTree>
    <p:extLst>
      <p:ext uri="{BB962C8B-B14F-4D97-AF65-F5344CB8AC3E}">
        <p14:creationId xmlns:p14="http://schemas.microsoft.com/office/powerpoint/2010/main" val="211457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312-CD10-D524-D0D9-15CF9332B9AC}"/>
              </a:ext>
            </a:extLst>
          </p:cNvPr>
          <p:cNvSpPr>
            <a:spLocks noGrp="1"/>
          </p:cNvSpPr>
          <p:nvPr>
            <p:ph type="title"/>
          </p:nvPr>
        </p:nvSpPr>
        <p:spPr/>
        <p:txBody>
          <a:bodyPr/>
          <a:lstStyle/>
          <a:p>
            <a:r>
              <a:rPr lang="en-US" dirty="0"/>
              <a:t>If you have questions…</a:t>
            </a:r>
          </a:p>
        </p:txBody>
      </p:sp>
      <p:graphicFrame>
        <p:nvGraphicFramePr>
          <p:cNvPr id="8" name="Content Placeholder 7">
            <a:extLst>
              <a:ext uri="{FF2B5EF4-FFF2-40B4-BE49-F238E27FC236}">
                <a16:creationId xmlns:a16="http://schemas.microsoft.com/office/drawing/2014/main" id="{B6629074-0B7D-0685-0D9B-A3E54510D698}"/>
              </a:ext>
            </a:extLst>
          </p:cNvPr>
          <p:cNvGraphicFramePr>
            <a:graphicFrameLocks noGrp="1"/>
          </p:cNvGraphicFramePr>
          <p:nvPr>
            <p:ph idx="1"/>
            <p:extLst>
              <p:ext uri="{D42A27DB-BD31-4B8C-83A1-F6EECF244321}">
                <p14:modId xmlns:p14="http://schemas.microsoft.com/office/powerpoint/2010/main" val="2944538766"/>
              </p:ext>
            </p:extLst>
          </p:nvPr>
        </p:nvGraphicFramePr>
        <p:xfrm>
          <a:off x="2166869" y="1216241"/>
          <a:ext cx="9456171" cy="486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Letter - Free communications icons">
            <a:extLst>
              <a:ext uri="{FF2B5EF4-FFF2-40B4-BE49-F238E27FC236}">
                <a16:creationId xmlns:a16="http://schemas.microsoft.com/office/drawing/2014/main" id="{3083DBE2-8412-65C0-9CDF-4EEA39E57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296" y="2556503"/>
            <a:ext cx="929896" cy="929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mail, email, envelope, inbox, message, send icon ...">
            <a:extLst>
              <a:ext uri="{FF2B5EF4-FFF2-40B4-BE49-F238E27FC236}">
                <a16:creationId xmlns:a16="http://schemas.microsoft.com/office/drawing/2014/main" id="{909C5283-778B-27EE-BBB9-DFD7B1B132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4296" y="3753465"/>
            <a:ext cx="1008081" cy="1008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nouncement Generic Flat icon">
            <a:extLst>
              <a:ext uri="{FF2B5EF4-FFF2-40B4-BE49-F238E27FC236}">
                <a16:creationId xmlns:a16="http://schemas.microsoft.com/office/drawing/2014/main" id="{648681EC-C2CE-DBE9-0BDE-9AD4644779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8490" y="5028613"/>
            <a:ext cx="939691" cy="9396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ck - Free time and date icons">
            <a:extLst>
              <a:ext uri="{FF2B5EF4-FFF2-40B4-BE49-F238E27FC236}">
                <a16:creationId xmlns:a16="http://schemas.microsoft.com/office/drawing/2014/main" id="{C5AFDD0D-C44F-7909-7B48-438BC5FFAE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4296" y="1359541"/>
            <a:ext cx="929896" cy="92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4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8417-9421-6B86-4BCF-A01238A0F261}"/>
              </a:ext>
            </a:extLst>
          </p:cNvPr>
          <p:cNvSpPr>
            <a:spLocks noGrp="1"/>
          </p:cNvSpPr>
          <p:nvPr>
            <p:ph type="title"/>
          </p:nvPr>
        </p:nvSpPr>
        <p:spPr/>
        <p:txBody>
          <a:bodyPr>
            <a:normAutofit fontScale="90000"/>
          </a:bodyPr>
          <a:lstStyle/>
          <a:p>
            <a:r>
              <a:rPr lang="en-US" dirty="0"/>
              <a:t>Things applicants can do to prepare	</a:t>
            </a:r>
          </a:p>
        </p:txBody>
      </p:sp>
      <p:sp>
        <p:nvSpPr>
          <p:cNvPr id="3" name="Content Placeholder 2">
            <a:extLst>
              <a:ext uri="{FF2B5EF4-FFF2-40B4-BE49-F238E27FC236}">
                <a16:creationId xmlns:a16="http://schemas.microsoft.com/office/drawing/2014/main" id="{45CB6C09-D211-C2AD-57DA-3CA9FA1D0576}"/>
              </a:ext>
            </a:extLst>
          </p:cNvPr>
          <p:cNvSpPr>
            <a:spLocks noGrp="1"/>
          </p:cNvSpPr>
          <p:nvPr>
            <p:ph idx="1"/>
          </p:nvPr>
        </p:nvSpPr>
        <p:spPr/>
        <p:txBody>
          <a:bodyPr/>
          <a:lstStyle/>
          <a:p>
            <a:r>
              <a:rPr lang="en-US" dirty="0"/>
              <a:t>Register with SAM.gov – free version is fine</a:t>
            </a:r>
          </a:p>
          <a:p>
            <a:pPr lvl="1"/>
            <a:r>
              <a:rPr lang="en-US" dirty="0"/>
              <a:t>If </a:t>
            </a:r>
            <a:r>
              <a:rPr lang="en-US"/>
              <a:t>already registered, </a:t>
            </a:r>
            <a:r>
              <a:rPr lang="en-US" dirty="0"/>
              <a:t>make sure it is current</a:t>
            </a:r>
          </a:p>
          <a:p>
            <a:r>
              <a:rPr lang="en-US" dirty="0"/>
              <a:t>Request your Unique Entity Identifier (UEI)</a:t>
            </a:r>
          </a:p>
          <a:p>
            <a:r>
              <a:rPr lang="en-US" dirty="0"/>
              <a:t>Write down/track your questions </a:t>
            </a:r>
          </a:p>
          <a:p>
            <a:r>
              <a:rPr lang="en-US" dirty="0"/>
              <a:t>Keep an eye on </a:t>
            </a:r>
            <a:r>
              <a:rPr lang="en-US" dirty="0">
                <a:hlinkClick r:id="rId2"/>
              </a:rPr>
              <a:t>https://broadband.nebraska.gov/</a:t>
            </a:r>
            <a:endParaRPr lang="en-US" dirty="0"/>
          </a:p>
        </p:txBody>
      </p:sp>
      <p:pic>
        <p:nvPicPr>
          <p:cNvPr id="4098" name="Picture 2" descr="SAM.gov | Home">
            <a:extLst>
              <a:ext uri="{FF2B5EF4-FFF2-40B4-BE49-F238E27FC236}">
                <a16:creationId xmlns:a16="http://schemas.microsoft.com/office/drawing/2014/main" id="{4FFBCABB-CAD9-F07A-5C9C-C3F51A9AC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360" y="4765002"/>
            <a:ext cx="47244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54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41F1-0DE3-0A7D-4EEA-B99059709802}"/>
              </a:ext>
            </a:extLst>
          </p:cNvPr>
          <p:cNvSpPr>
            <a:spLocks noGrp="1"/>
          </p:cNvSpPr>
          <p:nvPr>
            <p:ph type="title"/>
          </p:nvPr>
        </p:nvSpPr>
        <p:spPr/>
        <p:txBody>
          <a:bodyPr/>
          <a:lstStyle/>
          <a:p>
            <a:r>
              <a:rPr lang="en-US" dirty="0"/>
              <a:t>Your Feedback</a:t>
            </a:r>
          </a:p>
        </p:txBody>
      </p:sp>
      <p:sp>
        <p:nvSpPr>
          <p:cNvPr id="3" name="Content Placeholder 2">
            <a:extLst>
              <a:ext uri="{FF2B5EF4-FFF2-40B4-BE49-F238E27FC236}">
                <a16:creationId xmlns:a16="http://schemas.microsoft.com/office/drawing/2014/main" id="{87F0A279-5F60-9106-10A8-606E7350057A}"/>
              </a:ext>
            </a:extLst>
          </p:cNvPr>
          <p:cNvSpPr>
            <a:spLocks noGrp="1"/>
          </p:cNvSpPr>
          <p:nvPr>
            <p:ph idx="1"/>
          </p:nvPr>
        </p:nvSpPr>
        <p:spPr/>
        <p:txBody>
          <a:bodyPr>
            <a:normAutofit lnSpcReduction="10000"/>
          </a:bodyPr>
          <a:lstStyle/>
          <a:p>
            <a:r>
              <a:rPr lang="en-US" dirty="0"/>
              <a:t>Do the goals stated in the Initial Proposal Volume 2 address the needs of Nebraskans?</a:t>
            </a:r>
          </a:p>
          <a:p>
            <a:r>
              <a:rPr lang="en-US" dirty="0"/>
              <a:t>In what ways can the office improve the external and internal coordination laid out in the Initial Proposal Volume 2?</a:t>
            </a:r>
          </a:p>
          <a:p>
            <a:r>
              <a:rPr lang="en-US" dirty="0"/>
              <a:t>How can the Initial Proposal Volume 2’s Workforce Plan be improved to better support the broadband workforce environment in Nebraska?</a:t>
            </a:r>
          </a:p>
          <a:p>
            <a:r>
              <a:rPr lang="en-US" dirty="0"/>
              <a:t>Are there ways to improve the structure of the affordability plans in the Initial Proposal Volume 2?</a:t>
            </a:r>
          </a:p>
          <a:p>
            <a:r>
              <a:rPr lang="en-US" dirty="0"/>
              <a:t>How can the office make the grant process more streamlined and understandable in the Initial Proposal Volume 2?</a:t>
            </a:r>
          </a:p>
        </p:txBody>
      </p:sp>
    </p:spTree>
    <p:extLst>
      <p:ext uri="{BB962C8B-B14F-4D97-AF65-F5344CB8AC3E}">
        <p14:creationId xmlns:p14="http://schemas.microsoft.com/office/powerpoint/2010/main" val="2088615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F52A-B689-A21F-D53E-ADE616F568A0}"/>
              </a:ext>
            </a:extLst>
          </p:cNvPr>
          <p:cNvSpPr>
            <a:spLocks noGrp="1"/>
          </p:cNvSpPr>
          <p:nvPr>
            <p:ph type="ctrTitle"/>
          </p:nvPr>
        </p:nvSpPr>
        <p:spPr/>
        <p:txBody>
          <a:bodyPr/>
          <a:lstStyle/>
          <a:p>
            <a:r>
              <a:rPr lang="en-US" dirty="0"/>
              <a:t>Questions &amp; Comments</a:t>
            </a:r>
          </a:p>
        </p:txBody>
      </p:sp>
    </p:spTree>
    <p:extLst>
      <p:ext uri="{BB962C8B-B14F-4D97-AF65-F5344CB8AC3E}">
        <p14:creationId xmlns:p14="http://schemas.microsoft.com/office/powerpoint/2010/main" val="37964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nicipal broadband: Using today’s technology to support your community’s future">
            <a:extLst>
              <a:ext uri="{FF2B5EF4-FFF2-40B4-BE49-F238E27FC236}">
                <a16:creationId xmlns:a16="http://schemas.microsoft.com/office/drawing/2014/main" id="{D4748664-5A2A-DD84-66D5-98CC796A5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557" b="146"/>
          <a:stretch/>
        </p:blipFill>
        <p:spPr bwMode="auto">
          <a:xfrm>
            <a:off x="0" y="204185"/>
            <a:ext cx="12173701" cy="30006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8DC042-D1BD-41D3-2374-95596DAADEC8}"/>
              </a:ext>
            </a:extLst>
          </p:cNvPr>
          <p:cNvSpPr>
            <a:spLocks noGrp="1"/>
          </p:cNvSpPr>
          <p:nvPr>
            <p:ph type="title"/>
          </p:nvPr>
        </p:nvSpPr>
        <p:spPr/>
        <p:txBody>
          <a:bodyPr/>
          <a:lstStyle/>
          <a:p>
            <a:r>
              <a:rPr lang="en-US" dirty="0">
                <a:solidFill>
                  <a:schemeClr val="bg1"/>
                </a:solidFill>
              </a:rPr>
              <a:t>Overview</a:t>
            </a:r>
          </a:p>
        </p:txBody>
      </p:sp>
      <p:sp>
        <p:nvSpPr>
          <p:cNvPr id="3" name="Content Placeholder 2">
            <a:extLst>
              <a:ext uri="{FF2B5EF4-FFF2-40B4-BE49-F238E27FC236}">
                <a16:creationId xmlns:a16="http://schemas.microsoft.com/office/drawing/2014/main" id="{7604B781-0AF3-C7DB-0FA0-9550B3967BC1}"/>
              </a:ext>
            </a:extLst>
          </p:cNvPr>
          <p:cNvSpPr>
            <a:spLocks noGrp="1"/>
          </p:cNvSpPr>
          <p:nvPr>
            <p:ph idx="1"/>
          </p:nvPr>
        </p:nvSpPr>
        <p:spPr>
          <a:xfrm>
            <a:off x="916070" y="3502929"/>
            <a:ext cx="10536124" cy="2329700"/>
          </a:xfrm>
        </p:spPr>
        <p:txBody>
          <a:bodyPr numCol="2"/>
          <a:lstStyle/>
          <a:p>
            <a:r>
              <a:rPr lang="en-US" dirty="0"/>
              <a:t>Terminology</a:t>
            </a:r>
          </a:p>
          <a:p>
            <a:r>
              <a:rPr lang="en-US" dirty="0"/>
              <a:t>Broadband goals and objectives</a:t>
            </a:r>
          </a:p>
          <a:p>
            <a:r>
              <a:rPr lang="en-US" dirty="0"/>
              <a:t>What do we want to know?</a:t>
            </a:r>
          </a:p>
          <a:p>
            <a:r>
              <a:rPr lang="en-US" dirty="0"/>
              <a:t>External and internal coordination</a:t>
            </a:r>
          </a:p>
          <a:p>
            <a:r>
              <a:rPr lang="en-US" dirty="0"/>
              <a:t>Workforce plan</a:t>
            </a:r>
          </a:p>
          <a:p>
            <a:r>
              <a:rPr lang="en-US" dirty="0"/>
              <a:t>Affordable and middle-income plans</a:t>
            </a:r>
          </a:p>
          <a:p>
            <a:r>
              <a:rPr lang="en-US" dirty="0"/>
              <a:t>Subgrant process</a:t>
            </a:r>
          </a:p>
        </p:txBody>
      </p:sp>
    </p:spTree>
    <p:extLst>
      <p:ext uri="{BB962C8B-B14F-4D97-AF65-F5344CB8AC3E}">
        <p14:creationId xmlns:p14="http://schemas.microsoft.com/office/powerpoint/2010/main" val="201842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40EA5-1939-ED22-D9B5-E9CC87BEF18E}"/>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E71DFDCE-70F5-19E1-9340-7AB38E16A731}"/>
              </a:ext>
            </a:extLst>
          </p:cNvPr>
          <p:cNvSpPr>
            <a:spLocks noGrp="1"/>
          </p:cNvSpPr>
          <p:nvPr>
            <p:ph idx="1"/>
          </p:nvPr>
        </p:nvSpPr>
        <p:spPr/>
        <p:txBody>
          <a:bodyPr>
            <a:normAutofit lnSpcReduction="10000"/>
          </a:bodyPr>
          <a:lstStyle/>
          <a:p>
            <a:r>
              <a:rPr lang="en-US" dirty="0"/>
              <a:t>BSL – Broadband serviceable location</a:t>
            </a:r>
          </a:p>
          <a:p>
            <a:r>
              <a:rPr lang="en-US" dirty="0"/>
              <a:t>DPA – Defined project area</a:t>
            </a:r>
          </a:p>
          <a:p>
            <a:r>
              <a:rPr lang="en-US" dirty="0"/>
              <a:t>EHCT – Extremely High-Cost Threshold</a:t>
            </a:r>
          </a:p>
          <a:p>
            <a:r>
              <a:rPr lang="en-US" dirty="0"/>
              <a:t>Last-mile</a:t>
            </a:r>
          </a:p>
          <a:p>
            <a:r>
              <a:rPr lang="en-US" dirty="0"/>
              <a:t>LOI - Letter of Intent</a:t>
            </a:r>
          </a:p>
          <a:p>
            <a:r>
              <a:rPr lang="en-US" dirty="0"/>
              <a:t>Match (25%)</a:t>
            </a:r>
          </a:p>
          <a:p>
            <a:r>
              <a:rPr lang="en-US" dirty="0"/>
              <a:t>RFA – Request for Applications</a:t>
            </a:r>
          </a:p>
          <a:p>
            <a:r>
              <a:rPr lang="en-US" dirty="0"/>
              <a:t>Scoring</a:t>
            </a:r>
          </a:p>
          <a:p>
            <a:r>
              <a:rPr lang="en-US" dirty="0"/>
              <a:t>Screening/gating</a:t>
            </a:r>
          </a:p>
        </p:txBody>
      </p:sp>
      <p:pic>
        <p:nvPicPr>
          <p:cNvPr id="3074" name="Picture 2" descr="DICTIONARY definition in American English | Collins English Dictionary">
            <a:extLst>
              <a:ext uri="{FF2B5EF4-FFF2-40B4-BE49-F238E27FC236}">
                <a16:creationId xmlns:a16="http://schemas.microsoft.com/office/drawing/2014/main" id="{FD9426B3-C799-74C6-7AD3-B4467D91C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322" y="2251095"/>
            <a:ext cx="3890315" cy="343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4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90C8-B76C-B5E9-BBB1-FCFE6D314563}"/>
              </a:ext>
            </a:extLst>
          </p:cNvPr>
          <p:cNvSpPr>
            <a:spLocks noGrp="1"/>
          </p:cNvSpPr>
          <p:nvPr>
            <p:ph type="title"/>
          </p:nvPr>
        </p:nvSpPr>
        <p:spPr/>
        <p:txBody>
          <a:bodyPr/>
          <a:lstStyle/>
          <a:p>
            <a:r>
              <a:rPr lang="en-US" dirty="0"/>
              <a:t>Broadband Goals and Objectives</a:t>
            </a:r>
          </a:p>
        </p:txBody>
      </p:sp>
      <p:sp>
        <p:nvSpPr>
          <p:cNvPr id="3" name="Content Placeholder 2">
            <a:extLst>
              <a:ext uri="{FF2B5EF4-FFF2-40B4-BE49-F238E27FC236}">
                <a16:creationId xmlns:a16="http://schemas.microsoft.com/office/drawing/2014/main" id="{DB68BA97-53A8-208D-4CB4-824BC0ED58E0}"/>
              </a:ext>
            </a:extLst>
          </p:cNvPr>
          <p:cNvSpPr>
            <a:spLocks noGrp="1"/>
          </p:cNvSpPr>
          <p:nvPr>
            <p:ph idx="1"/>
          </p:nvPr>
        </p:nvSpPr>
        <p:spPr/>
        <p:txBody>
          <a:bodyPr/>
          <a:lstStyle/>
          <a:p>
            <a:pPr marL="457200" indent="-457200">
              <a:buFont typeface="+mj-lt"/>
              <a:buAutoNum type="arabicPeriod"/>
            </a:pPr>
            <a:r>
              <a:rPr lang="en-US" dirty="0">
                <a:effectLst/>
                <a:latin typeface="+mn-lt"/>
                <a:ea typeface="Arial Narrow" panose="020B0606020202030204" pitchFamily="34" charset="0"/>
                <a:cs typeface="Arial Narrow" panose="020B0606020202030204" pitchFamily="34" charset="0"/>
              </a:rPr>
              <a:t>Bolster</a:t>
            </a:r>
            <a:r>
              <a:rPr lang="en-US" spc="-260" dirty="0">
                <a:effectLst/>
                <a:latin typeface="+mn-lt"/>
                <a:ea typeface="Arial Narrow" panose="020B0606020202030204" pitchFamily="34" charset="0"/>
                <a:cs typeface="Arial Narrow" panose="020B0606020202030204" pitchFamily="34" charset="0"/>
              </a:rPr>
              <a:t> </a:t>
            </a:r>
            <a:r>
              <a:rPr lang="en-US" dirty="0">
                <a:effectLst/>
                <a:latin typeface="+mn-lt"/>
                <a:ea typeface="Arial Narrow" panose="020B0606020202030204" pitchFamily="34" charset="0"/>
                <a:cs typeface="Arial Narrow" panose="020B0606020202030204" pitchFamily="34" charset="0"/>
              </a:rPr>
              <a:t>economic</a:t>
            </a:r>
            <a:r>
              <a:rPr lang="en-US" spc="-260" dirty="0">
                <a:effectLst/>
                <a:latin typeface="+mn-lt"/>
                <a:ea typeface="Arial Narrow" panose="020B0606020202030204" pitchFamily="34" charset="0"/>
                <a:cs typeface="Arial Narrow" panose="020B0606020202030204" pitchFamily="34" charset="0"/>
              </a:rPr>
              <a:t> </a:t>
            </a:r>
            <a:r>
              <a:rPr lang="en-US" dirty="0">
                <a:effectLst/>
                <a:latin typeface="+mn-lt"/>
                <a:ea typeface="Arial Narrow" panose="020B0606020202030204" pitchFamily="34" charset="0"/>
                <a:cs typeface="Arial Narrow" panose="020B0606020202030204" pitchFamily="34" charset="0"/>
              </a:rPr>
              <a:t>opportunity</a:t>
            </a:r>
            <a:r>
              <a:rPr lang="en-US" spc="-260" dirty="0">
                <a:effectLst/>
                <a:latin typeface="+mn-lt"/>
                <a:ea typeface="Arial Narrow" panose="020B0606020202030204" pitchFamily="34" charset="0"/>
                <a:cs typeface="Arial Narrow" panose="020B0606020202030204" pitchFamily="34" charset="0"/>
              </a:rPr>
              <a:t> </a:t>
            </a:r>
            <a:r>
              <a:rPr lang="en-US" dirty="0">
                <a:effectLst/>
                <a:latin typeface="+mn-lt"/>
                <a:ea typeface="Arial Narrow" panose="020B0606020202030204" pitchFamily="34" charset="0"/>
                <a:cs typeface="Arial Narrow" panose="020B0606020202030204" pitchFamily="34" charset="0"/>
              </a:rPr>
              <a:t>by </a:t>
            </a:r>
            <a:r>
              <a:rPr lang="en-US" spc="-20" dirty="0">
                <a:effectLst/>
                <a:latin typeface="+mn-lt"/>
                <a:ea typeface="Arial Narrow" panose="020B0606020202030204" pitchFamily="34" charset="0"/>
                <a:cs typeface="Arial Narrow" panose="020B0606020202030204" pitchFamily="34" charset="0"/>
              </a:rPr>
              <a:t>connecting</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every</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Nebraskan</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household</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and business</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to</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high-speed</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internet.</a:t>
            </a:r>
          </a:p>
          <a:p>
            <a:pPr marL="457200" indent="-457200">
              <a:buFont typeface="+mj-lt"/>
              <a:buAutoNum type="arabicPeriod"/>
            </a:pPr>
            <a:r>
              <a:rPr lang="en-US" spc="-20" dirty="0">
                <a:effectLst/>
                <a:latin typeface="+mn-lt"/>
                <a:ea typeface="Arial Narrow" panose="020B0606020202030204" pitchFamily="34" charset="0"/>
                <a:cs typeface="Arial Narrow" panose="020B0606020202030204" pitchFamily="34" charset="0"/>
              </a:rPr>
              <a:t>Expand</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digital</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inclusion</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and</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adoption</a:t>
            </a:r>
            <a:r>
              <a:rPr lang="en-US" spc="-260" dirty="0">
                <a:effectLst/>
                <a:latin typeface="+mn-lt"/>
                <a:ea typeface="Arial Narrow" panose="020B0606020202030204" pitchFamily="34" charset="0"/>
                <a:cs typeface="Arial Narrow" panose="020B0606020202030204" pitchFamily="34" charset="0"/>
              </a:rPr>
              <a:t> </a:t>
            </a:r>
            <a:r>
              <a:rPr lang="en-US" spc="-20" dirty="0">
                <a:effectLst/>
                <a:latin typeface="+mn-lt"/>
                <a:ea typeface="Arial Narrow" panose="020B0606020202030204" pitchFamily="34" charset="0"/>
                <a:cs typeface="Arial Narrow" panose="020B0606020202030204" pitchFamily="34" charset="0"/>
              </a:rPr>
              <a:t>to </a:t>
            </a:r>
            <a:r>
              <a:rPr lang="en-US" spc="-40" dirty="0">
                <a:effectLst/>
                <a:latin typeface="+mn-lt"/>
                <a:ea typeface="Arial Narrow" panose="020B0606020202030204" pitchFamily="34" charset="0"/>
                <a:cs typeface="Arial Narrow" panose="020B0606020202030204" pitchFamily="34" charset="0"/>
              </a:rPr>
              <a:t>achieve</a:t>
            </a:r>
            <a:r>
              <a:rPr lang="en-US" spc="-225"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affordability,</a:t>
            </a:r>
            <a:r>
              <a:rPr lang="en-US" spc="-225"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access,</a:t>
            </a:r>
            <a:r>
              <a:rPr lang="en-US" spc="-225"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and</a:t>
            </a:r>
            <a:r>
              <a:rPr lang="en-US" spc="-225"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digital</a:t>
            </a:r>
            <a:r>
              <a:rPr lang="en-US" spc="-225"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literacy.</a:t>
            </a:r>
            <a:endParaRPr lang="en-US" spc="-20" dirty="0">
              <a:latin typeface="+mn-lt"/>
              <a:ea typeface="Arial Narrow" panose="020B0606020202030204" pitchFamily="34" charset="0"/>
              <a:cs typeface="Arial Narrow" panose="020B0606020202030204" pitchFamily="34" charset="0"/>
            </a:endParaRPr>
          </a:p>
          <a:p>
            <a:pPr marL="457200" indent="-457200">
              <a:buFont typeface="+mj-lt"/>
              <a:buAutoNum type="arabicPeriod"/>
            </a:pPr>
            <a:r>
              <a:rPr lang="en-US" spc="-40" dirty="0">
                <a:effectLst/>
                <a:latin typeface="+mn-lt"/>
                <a:ea typeface="Arial Narrow" panose="020B0606020202030204" pitchFamily="34" charset="0"/>
                <a:cs typeface="Arial Narrow" panose="020B0606020202030204" pitchFamily="34" charset="0"/>
              </a:rPr>
              <a:t>Enable</a:t>
            </a:r>
            <a:r>
              <a:rPr lang="en-US" spc="-260"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Nebraska</a:t>
            </a:r>
            <a:r>
              <a:rPr lang="en-US" spc="-260"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to</a:t>
            </a:r>
            <a:r>
              <a:rPr lang="en-US" spc="-260"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thrive</a:t>
            </a:r>
            <a:r>
              <a:rPr lang="en-US" spc="-260"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by</a:t>
            </a:r>
            <a:r>
              <a:rPr lang="en-US" spc="-260" dirty="0">
                <a:effectLst/>
                <a:latin typeface="+mn-lt"/>
                <a:ea typeface="Arial Narrow" panose="020B0606020202030204" pitchFamily="34" charset="0"/>
                <a:cs typeface="Arial Narrow" panose="020B0606020202030204" pitchFamily="34" charset="0"/>
              </a:rPr>
              <a:t> </a:t>
            </a:r>
            <a:r>
              <a:rPr lang="en-US" spc="-40" dirty="0">
                <a:effectLst/>
                <a:latin typeface="+mn-lt"/>
                <a:ea typeface="Arial Narrow" panose="020B0606020202030204" pitchFamily="34" charset="0"/>
                <a:cs typeface="Arial Narrow" panose="020B0606020202030204" pitchFamily="34" charset="0"/>
              </a:rPr>
              <a:t>fostering </a:t>
            </a:r>
            <a:r>
              <a:rPr lang="en-US" spc="-50" dirty="0">
                <a:effectLst/>
                <a:latin typeface="+mn-lt"/>
                <a:ea typeface="Arial Narrow" panose="020B0606020202030204" pitchFamily="34" charset="0"/>
                <a:cs typeface="Arial Narrow" panose="020B0606020202030204" pitchFamily="34" charset="0"/>
              </a:rPr>
              <a:t>and</a:t>
            </a:r>
            <a:r>
              <a:rPr lang="en-US" spc="-280" dirty="0">
                <a:effectLst/>
                <a:latin typeface="+mn-lt"/>
                <a:ea typeface="Arial Narrow" panose="020B0606020202030204" pitchFamily="34" charset="0"/>
                <a:cs typeface="Arial Narrow" panose="020B0606020202030204" pitchFamily="34" charset="0"/>
              </a:rPr>
              <a:t> </a:t>
            </a:r>
            <a:r>
              <a:rPr lang="en-US" spc="-50" dirty="0">
                <a:effectLst/>
                <a:latin typeface="+mn-lt"/>
                <a:ea typeface="Arial Narrow" panose="020B0606020202030204" pitchFamily="34" charset="0"/>
                <a:cs typeface="Arial Narrow" panose="020B0606020202030204" pitchFamily="34" charset="0"/>
              </a:rPr>
              <a:t>supporting</a:t>
            </a:r>
            <a:r>
              <a:rPr lang="en-US" spc="-280" dirty="0">
                <a:effectLst/>
                <a:latin typeface="+mn-lt"/>
                <a:ea typeface="Arial Narrow" panose="020B0606020202030204" pitchFamily="34" charset="0"/>
                <a:cs typeface="Arial Narrow" panose="020B0606020202030204" pitchFamily="34" charset="0"/>
              </a:rPr>
              <a:t> </a:t>
            </a:r>
            <a:r>
              <a:rPr lang="en-US" spc="-50" dirty="0">
                <a:effectLst/>
                <a:latin typeface="+mn-lt"/>
                <a:ea typeface="Arial Narrow" panose="020B0606020202030204" pitchFamily="34" charset="0"/>
                <a:cs typeface="Arial Narrow" panose="020B0606020202030204" pitchFamily="34" charset="0"/>
              </a:rPr>
              <a:t>a</a:t>
            </a:r>
            <a:r>
              <a:rPr lang="en-US" spc="-280" dirty="0">
                <a:effectLst/>
                <a:latin typeface="+mn-lt"/>
                <a:ea typeface="Arial Narrow" panose="020B0606020202030204" pitchFamily="34" charset="0"/>
                <a:cs typeface="Arial Narrow" panose="020B0606020202030204" pitchFamily="34" charset="0"/>
              </a:rPr>
              <a:t> </a:t>
            </a:r>
            <a:r>
              <a:rPr lang="en-US" spc="-50" dirty="0">
                <a:effectLst/>
                <a:latin typeface="+mn-lt"/>
                <a:ea typeface="Arial Narrow" panose="020B0606020202030204" pitchFamily="34" charset="0"/>
                <a:cs typeface="Arial Narrow" panose="020B0606020202030204" pitchFamily="34" charset="0"/>
              </a:rPr>
              <a:t>digital</a:t>
            </a:r>
            <a:r>
              <a:rPr lang="en-US" spc="-280" dirty="0">
                <a:effectLst/>
                <a:latin typeface="+mn-lt"/>
                <a:ea typeface="Arial Narrow" panose="020B0606020202030204" pitchFamily="34" charset="0"/>
                <a:cs typeface="Arial Narrow" panose="020B0606020202030204" pitchFamily="34" charset="0"/>
              </a:rPr>
              <a:t> </a:t>
            </a:r>
            <a:r>
              <a:rPr lang="en-US" spc="-50" dirty="0">
                <a:effectLst/>
                <a:latin typeface="+mn-lt"/>
                <a:ea typeface="Arial Narrow" panose="020B0606020202030204" pitchFamily="34" charset="0"/>
                <a:cs typeface="Arial Narrow" panose="020B0606020202030204" pitchFamily="34" charset="0"/>
              </a:rPr>
              <a:t>economy.</a:t>
            </a:r>
          </a:p>
          <a:p>
            <a:pPr marL="457200" indent="-457200">
              <a:buFont typeface="+mj-lt"/>
              <a:buAutoNum type="arabicPeriod"/>
            </a:pPr>
            <a:r>
              <a:rPr lang="en-US" spc="-50" dirty="0">
                <a:effectLst/>
                <a:latin typeface="+mn-lt"/>
                <a:ea typeface="Verdana" panose="020B0604030504040204" pitchFamily="34" charset="0"/>
                <a:cs typeface="Verdana" panose="020B0604030504040204" pitchFamily="34" charset="0"/>
              </a:rPr>
              <a:t>Develop</a:t>
            </a:r>
            <a:r>
              <a:rPr lang="en-US" spc="-295" dirty="0">
                <a:effectLst/>
                <a:latin typeface="+mn-lt"/>
                <a:ea typeface="Verdana" panose="020B0604030504040204" pitchFamily="34" charset="0"/>
                <a:cs typeface="Verdana" panose="020B0604030504040204" pitchFamily="34" charset="0"/>
              </a:rPr>
              <a:t> </a:t>
            </a:r>
            <a:r>
              <a:rPr lang="en-US" spc="-50" dirty="0">
                <a:effectLst/>
                <a:latin typeface="+mn-lt"/>
                <a:ea typeface="Verdana" panose="020B0604030504040204" pitchFamily="34" charset="0"/>
                <a:cs typeface="Verdana" panose="020B0604030504040204" pitchFamily="34" charset="0"/>
              </a:rPr>
              <a:t>robust</a:t>
            </a:r>
            <a:r>
              <a:rPr lang="en-US" spc="-295" dirty="0">
                <a:effectLst/>
                <a:latin typeface="+mn-lt"/>
                <a:ea typeface="Verdana" panose="020B0604030504040204" pitchFamily="34" charset="0"/>
                <a:cs typeface="Verdana" panose="020B0604030504040204" pitchFamily="34" charset="0"/>
              </a:rPr>
              <a:t> </a:t>
            </a:r>
            <a:r>
              <a:rPr lang="en-US" spc="-50" dirty="0">
                <a:effectLst/>
                <a:latin typeface="+mn-lt"/>
                <a:ea typeface="Verdana" panose="020B0604030504040204" pitchFamily="34" charset="0"/>
                <a:cs typeface="Verdana" panose="020B0604030504040204" pitchFamily="34" charset="0"/>
              </a:rPr>
              <a:t>collaboration</a:t>
            </a:r>
            <a:r>
              <a:rPr lang="en-US" spc="-295" dirty="0">
                <a:effectLst/>
                <a:latin typeface="+mn-lt"/>
                <a:ea typeface="Verdana" panose="020B0604030504040204" pitchFamily="34" charset="0"/>
                <a:cs typeface="Verdana" panose="020B0604030504040204" pitchFamily="34" charset="0"/>
              </a:rPr>
              <a:t> </a:t>
            </a:r>
            <a:r>
              <a:rPr lang="en-US" spc="-50" dirty="0">
                <a:effectLst/>
                <a:latin typeface="+mn-lt"/>
                <a:ea typeface="Verdana" panose="020B0604030504040204" pitchFamily="34" charset="0"/>
                <a:cs typeface="Verdana" panose="020B0604030504040204" pitchFamily="34" charset="0"/>
              </a:rPr>
              <a:t>across </a:t>
            </a:r>
            <a:r>
              <a:rPr lang="en-US" spc="-80" dirty="0">
                <a:effectLst/>
                <a:latin typeface="+mn-lt"/>
                <a:ea typeface="Verdana" panose="020B0604030504040204" pitchFamily="34" charset="0"/>
                <a:cs typeface="Verdana" panose="020B0604030504040204" pitchFamily="34" charset="0"/>
              </a:rPr>
              <a:t>Nebraskan</a:t>
            </a:r>
            <a:r>
              <a:rPr lang="en-US" spc="-245" dirty="0">
                <a:effectLst/>
                <a:latin typeface="+mn-lt"/>
                <a:ea typeface="Verdana" panose="020B0604030504040204" pitchFamily="34" charset="0"/>
                <a:cs typeface="Verdana" panose="020B0604030504040204" pitchFamily="34" charset="0"/>
              </a:rPr>
              <a:t> </a:t>
            </a:r>
            <a:r>
              <a:rPr lang="en-US" spc="-80" dirty="0">
                <a:effectLst/>
                <a:latin typeface="+mn-lt"/>
                <a:ea typeface="Verdana" panose="020B0604030504040204" pitchFamily="34" charset="0"/>
                <a:cs typeface="Verdana" panose="020B0604030504040204" pitchFamily="34" charset="0"/>
              </a:rPr>
              <a:t>communities</a:t>
            </a:r>
            <a:r>
              <a:rPr lang="en-US" spc="-245" dirty="0">
                <a:effectLst/>
                <a:latin typeface="+mn-lt"/>
                <a:ea typeface="Verdana" panose="020B0604030504040204" pitchFamily="34" charset="0"/>
                <a:cs typeface="Verdana" panose="020B0604030504040204" pitchFamily="34" charset="0"/>
              </a:rPr>
              <a:t> </a:t>
            </a:r>
            <a:r>
              <a:rPr lang="en-US" spc="-80" dirty="0">
                <a:effectLst/>
                <a:latin typeface="+mn-lt"/>
                <a:ea typeface="Verdana" panose="020B0604030504040204" pitchFamily="34" charset="0"/>
                <a:cs typeface="Verdana" panose="020B0604030504040204" pitchFamily="34" charset="0"/>
              </a:rPr>
              <a:t>through</a:t>
            </a:r>
            <a:r>
              <a:rPr lang="en-US" spc="-245" dirty="0">
                <a:latin typeface="+mn-lt"/>
                <a:ea typeface="Verdana" panose="020B0604030504040204" pitchFamily="34" charset="0"/>
                <a:cs typeface="Verdana" panose="020B0604030504040204" pitchFamily="34" charset="0"/>
              </a:rPr>
              <a:t> </a:t>
            </a:r>
            <a:r>
              <a:rPr lang="en-US" spc="-80" dirty="0">
                <a:effectLst/>
                <a:latin typeface="+mn-lt"/>
                <a:ea typeface="Verdana" panose="020B0604030504040204" pitchFamily="34" charset="0"/>
                <a:cs typeface="Verdana" panose="020B0604030504040204" pitchFamily="34" charset="0"/>
              </a:rPr>
              <a:t>strategic</a:t>
            </a:r>
            <a:r>
              <a:rPr lang="en-US" spc="-245" dirty="0">
                <a:effectLst/>
                <a:latin typeface="+mn-lt"/>
                <a:ea typeface="Verdana" panose="020B0604030504040204" pitchFamily="34" charset="0"/>
                <a:cs typeface="Verdana" panose="020B0604030504040204" pitchFamily="34" charset="0"/>
              </a:rPr>
              <a:t> </a:t>
            </a:r>
            <a:r>
              <a:rPr lang="en-US" spc="-80" dirty="0">
                <a:effectLst/>
                <a:latin typeface="+mn-lt"/>
                <a:ea typeface="Verdana" panose="020B0604030504040204" pitchFamily="34" charset="0"/>
                <a:cs typeface="Verdana" panose="020B0604030504040204" pitchFamily="34" charset="0"/>
              </a:rPr>
              <a:t>planning </a:t>
            </a:r>
            <a:r>
              <a:rPr lang="en-US" spc="-40" dirty="0">
                <a:effectLst/>
                <a:latin typeface="+mn-lt"/>
                <a:ea typeface="Verdana" panose="020B0604030504040204" pitchFamily="34" charset="0"/>
                <a:cs typeface="Verdana" panose="020B0604030504040204" pitchFamily="34" charset="0"/>
              </a:rPr>
              <a:t>of</a:t>
            </a:r>
            <a:r>
              <a:rPr lang="en-US" spc="-300" dirty="0">
                <a:effectLst/>
                <a:latin typeface="+mn-lt"/>
                <a:ea typeface="Verdana" panose="020B0604030504040204" pitchFamily="34" charset="0"/>
                <a:cs typeface="Verdana" panose="020B0604030504040204" pitchFamily="34" charset="0"/>
              </a:rPr>
              <a:t> </a:t>
            </a:r>
            <a:r>
              <a:rPr lang="en-US" spc="-40" dirty="0">
                <a:effectLst/>
                <a:latin typeface="+mn-lt"/>
                <a:ea typeface="Verdana" panose="020B0604030504040204" pitchFamily="34" charset="0"/>
                <a:cs typeface="Verdana" panose="020B0604030504040204" pitchFamily="34" charset="0"/>
              </a:rPr>
              <a:t>broadband</a:t>
            </a:r>
            <a:r>
              <a:rPr lang="en-US" spc="-295" dirty="0">
                <a:effectLst/>
                <a:latin typeface="+mn-lt"/>
                <a:ea typeface="Verdana" panose="020B0604030504040204" pitchFamily="34" charset="0"/>
                <a:cs typeface="Verdana" panose="020B0604030504040204" pitchFamily="34" charset="0"/>
              </a:rPr>
              <a:t> </a:t>
            </a:r>
            <a:r>
              <a:rPr lang="en-US" spc="-40" dirty="0">
                <a:effectLst/>
                <a:latin typeface="+mn-lt"/>
                <a:ea typeface="Verdana" panose="020B0604030504040204" pitchFamily="34" charset="0"/>
                <a:cs typeface="Verdana" panose="020B0604030504040204" pitchFamily="34" charset="0"/>
              </a:rPr>
              <a:t>and</a:t>
            </a:r>
            <a:r>
              <a:rPr lang="en-US" spc="-295" dirty="0">
                <a:effectLst/>
                <a:latin typeface="+mn-lt"/>
                <a:ea typeface="Verdana" panose="020B0604030504040204" pitchFamily="34" charset="0"/>
                <a:cs typeface="Verdana" panose="020B0604030504040204" pitchFamily="34" charset="0"/>
              </a:rPr>
              <a:t> </a:t>
            </a:r>
            <a:r>
              <a:rPr lang="en-US" spc="-40" dirty="0">
                <a:effectLst/>
                <a:latin typeface="+mn-lt"/>
                <a:ea typeface="Verdana" panose="020B0604030504040204" pitchFamily="34" charset="0"/>
                <a:cs typeface="Verdana" panose="020B0604030504040204" pitchFamily="34" charset="0"/>
              </a:rPr>
              <a:t>digital</a:t>
            </a:r>
            <a:r>
              <a:rPr lang="en-US" spc="-295" dirty="0">
                <a:effectLst/>
                <a:latin typeface="+mn-lt"/>
                <a:ea typeface="Verdana" panose="020B0604030504040204" pitchFamily="34" charset="0"/>
                <a:cs typeface="Verdana" panose="020B0604030504040204" pitchFamily="34" charset="0"/>
              </a:rPr>
              <a:t> </a:t>
            </a:r>
            <a:r>
              <a:rPr lang="en-US" spc="-40" dirty="0">
                <a:effectLst/>
                <a:latin typeface="+mn-lt"/>
                <a:ea typeface="Verdana" panose="020B0604030504040204" pitchFamily="34" charset="0"/>
                <a:cs typeface="Verdana" panose="020B0604030504040204" pitchFamily="34" charset="0"/>
              </a:rPr>
              <a:t>equity</a:t>
            </a:r>
            <a:r>
              <a:rPr lang="en-US" spc="-295" dirty="0">
                <a:effectLst/>
                <a:latin typeface="+mn-lt"/>
                <a:ea typeface="Verdana" panose="020B0604030504040204" pitchFamily="34" charset="0"/>
                <a:cs typeface="Verdana" panose="020B0604030504040204" pitchFamily="34" charset="0"/>
              </a:rPr>
              <a:t> </a:t>
            </a:r>
            <a:r>
              <a:rPr lang="en-US" spc="-40" dirty="0">
                <a:effectLst/>
                <a:latin typeface="+mn-lt"/>
                <a:ea typeface="Verdana" panose="020B0604030504040204" pitchFamily="34" charset="0"/>
                <a:cs typeface="Verdana" panose="020B0604030504040204" pitchFamily="34" charset="0"/>
              </a:rPr>
              <a:t>to</a:t>
            </a:r>
            <a:r>
              <a:rPr lang="en-US" spc="-295" dirty="0">
                <a:effectLst/>
                <a:latin typeface="+mn-lt"/>
                <a:ea typeface="Verdana" panose="020B0604030504040204" pitchFamily="34" charset="0"/>
                <a:cs typeface="Verdana" panose="020B0604030504040204" pitchFamily="34" charset="0"/>
              </a:rPr>
              <a:t> </a:t>
            </a:r>
            <a:r>
              <a:rPr lang="en-US" spc="-40" dirty="0">
                <a:effectLst/>
                <a:latin typeface="+mn-lt"/>
                <a:ea typeface="Verdana" panose="020B0604030504040204" pitchFamily="34" charset="0"/>
                <a:cs typeface="Verdana" panose="020B0604030504040204" pitchFamily="34" charset="0"/>
              </a:rPr>
              <a:t>ensure</a:t>
            </a:r>
            <a:r>
              <a:rPr lang="en-US" spc="-295" dirty="0">
                <a:effectLst/>
                <a:latin typeface="+mn-lt"/>
                <a:ea typeface="Verdana" panose="020B0604030504040204" pitchFamily="34" charset="0"/>
                <a:cs typeface="Verdana" panose="020B0604030504040204" pitchFamily="34" charset="0"/>
              </a:rPr>
              <a:t> </a:t>
            </a:r>
            <a:r>
              <a:rPr lang="en-US" spc="-40" dirty="0">
                <a:effectLst/>
                <a:latin typeface="+mn-lt"/>
                <a:ea typeface="Verdana" panose="020B0604030504040204" pitchFamily="34" charset="0"/>
                <a:cs typeface="Verdana" panose="020B0604030504040204" pitchFamily="34" charset="0"/>
              </a:rPr>
              <a:t>that</a:t>
            </a:r>
            <a:r>
              <a:rPr lang="en-US" dirty="0">
                <a:latin typeface="+mn-lt"/>
                <a:ea typeface="Verdana" panose="020B0604030504040204" pitchFamily="34" charset="0"/>
                <a:cs typeface="Verdana" panose="020B0604030504040204" pitchFamily="34" charset="0"/>
              </a:rPr>
              <a:t> </a:t>
            </a:r>
            <a:r>
              <a:rPr lang="en-US" spc="-50" dirty="0">
                <a:effectLst/>
                <a:latin typeface="+mn-lt"/>
                <a:ea typeface="Arial Narrow" panose="020B0606020202030204" pitchFamily="34" charset="0"/>
                <a:cs typeface="Arial Narrow" panose="020B0606020202030204" pitchFamily="34" charset="0"/>
              </a:rPr>
              <a:t>all</a:t>
            </a:r>
            <a:r>
              <a:rPr lang="en-US" spc="-260" dirty="0">
                <a:effectLst/>
                <a:latin typeface="+mn-lt"/>
                <a:ea typeface="Arial Narrow" panose="020B0606020202030204" pitchFamily="34" charset="0"/>
                <a:cs typeface="Arial Narrow" panose="020B0606020202030204" pitchFamily="34" charset="0"/>
              </a:rPr>
              <a:t> </a:t>
            </a:r>
            <a:r>
              <a:rPr lang="en-US" spc="-50" dirty="0">
                <a:effectLst/>
                <a:latin typeface="+mn-lt"/>
                <a:ea typeface="Arial Narrow" panose="020B0606020202030204" pitchFamily="34" charset="0"/>
                <a:cs typeface="Arial Narrow" panose="020B0606020202030204" pitchFamily="34" charset="0"/>
              </a:rPr>
              <a:t>unserved,</a:t>
            </a:r>
            <a:r>
              <a:rPr lang="en-US" spc="-260" dirty="0">
                <a:effectLst/>
                <a:latin typeface="+mn-lt"/>
                <a:ea typeface="Arial Narrow" panose="020B0606020202030204" pitchFamily="34" charset="0"/>
                <a:cs typeface="Arial Narrow" panose="020B0606020202030204" pitchFamily="34" charset="0"/>
              </a:rPr>
              <a:t> </a:t>
            </a:r>
            <a:r>
              <a:rPr lang="en-US" spc="-50" dirty="0">
                <a:effectLst/>
                <a:latin typeface="+mn-lt"/>
                <a:ea typeface="Arial Narrow" panose="020B0606020202030204" pitchFamily="34" charset="0"/>
                <a:cs typeface="Arial Narrow" panose="020B0606020202030204" pitchFamily="34" charset="0"/>
              </a:rPr>
              <a:t>underserved,</a:t>
            </a:r>
            <a:r>
              <a:rPr lang="en-US" spc="-260" dirty="0">
                <a:effectLst/>
                <a:latin typeface="+mn-lt"/>
                <a:ea typeface="Arial Narrow" panose="020B0606020202030204" pitchFamily="34" charset="0"/>
                <a:cs typeface="Arial Narrow" panose="020B0606020202030204" pitchFamily="34" charset="0"/>
              </a:rPr>
              <a:t> </a:t>
            </a:r>
            <a:r>
              <a:rPr lang="en-US" spc="-50" dirty="0">
                <a:effectLst/>
                <a:latin typeface="+mn-lt"/>
                <a:ea typeface="Arial Narrow" panose="020B0606020202030204" pitchFamily="34" charset="0"/>
                <a:cs typeface="Arial Narrow" panose="020B0606020202030204" pitchFamily="34" charset="0"/>
              </a:rPr>
              <a:t>and</a:t>
            </a:r>
            <a:r>
              <a:rPr lang="en-US" spc="-260" dirty="0">
                <a:effectLst/>
                <a:latin typeface="+mn-lt"/>
                <a:ea typeface="Arial Narrow" panose="020B0606020202030204" pitchFamily="34" charset="0"/>
                <a:cs typeface="Arial Narrow" panose="020B0606020202030204" pitchFamily="34" charset="0"/>
              </a:rPr>
              <a:t> </a:t>
            </a:r>
            <a:r>
              <a:rPr lang="en-US" spc="-50" dirty="0">
                <a:effectLst/>
                <a:latin typeface="+mn-lt"/>
                <a:ea typeface="Arial Narrow" panose="020B0606020202030204" pitchFamily="34" charset="0"/>
                <a:cs typeface="Arial Narrow" panose="020B0606020202030204" pitchFamily="34" charset="0"/>
              </a:rPr>
              <a:t>underrepresented </a:t>
            </a:r>
            <a:r>
              <a:rPr lang="en-US" dirty="0">
                <a:effectLst/>
                <a:latin typeface="+mn-lt"/>
                <a:ea typeface="Arial Narrow" panose="020B0606020202030204" pitchFamily="34" charset="0"/>
                <a:cs typeface="Arial Narrow" panose="020B0606020202030204" pitchFamily="34" charset="0"/>
              </a:rPr>
              <a:t>communities</a:t>
            </a:r>
            <a:r>
              <a:rPr lang="en-US" spc="-205" dirty="0">
                <a:effectLst/>
                <a:latin typeface="+mn-lt"/>
                <a:ea typeface="Arial Narrow" panose="020B0606020202030204" pitchFamily="34" charset="0"/>
                <a:cs typeface="Arial Narrow" panose="020B0606020202030204" pitchFamily="34" charset="0"/>
              </a:rPr>
              <a:t> </a:t>
            </a:r>
            <a:r>
              <a:rPr lang="en-US" dirty="0">
                <a:effectLst/>
                <a:latin typeface="+mn-lt"/>
                <a:ea typeface="Arial Narrow" panose="020B0606020202030204" pitchFamily="34" charset="0"/>
                <a:cs typeface="Arial Narrow" panose="020B0606020202030204" pitchFamily="34" charset="0"/>
              </a:rPr>
              <a:t>are</a:t>
            </a:r>
            <a:r>
              <a:rPr lang="en-US" spc="-205" dirty="0">
                <a:effectLst/>
                <a:latin typeface="+mn-lt"/>
                <a:ea typeface="Arial Narrow" panose="020B0606020202030204" pitchFamily="34" charset="0"/>
                <a:cs typeface="Arial Narrow" panose="020B0606020202030204" pitchFamily="34" charset="0"/>
              </a:rPr>
              <a:t> </a:t>
            </a:r>
            <a:r>
              <a:rPr lang="en-US" dirty="0">
                <a:effectLst/>
                <a:latin typeface="+mn-lt"/>
                <a:ea typeface="Arial Narrow" panose="020B0606020202030204" pitchFamily="34" charset="0"/>
                <a:cs typeface="Arial Narrow" panose="020B0606020202030204" pitchFamily="34" charset="0"/>
              </a:rPr>
              <a:t>connected.</a:t>
            </a:r>
          </a:p>
          <a:p>
            <a:endParaRPr lang="en-US" dirty="0"/>
          </a:p>
        </p:txBody>
      </p:sp>
    </p:spTree>
    <p:extLst>
      <p:ext uri="{BB962C8B-B14F-4D97-AF65-F5344CB8AC3E}">
        <p14:creationId xmlns:p14="http://schemas.microsoft.com/office/powerpoint/2010/main" val="91707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41F1-0DE3-0A7D-4EEA-B99059709802}"/>
              </a:ext>
            </a:extLst>
          </p:cNvPr>
          <p:cNvSpPr>
            <a:spLocks noGrp="1"/>
          </p:cNvSpPr>
          <p:nvPr>
            <p:ph type="title"/>
          </p:nvPr>
        </p:nvSpPr>
        <p:spPr/>
        <p:txBody>
          <a:bodyPr/>
          <a:lstStyle/>
          <a:p>
            <a:r>
              <a:rPr lang="en-US" dirty="0"/>
              <a:t>Your Feedback</a:t>
            </a:r>
          </a:p>
        </p:txBody>
      </p:sp>
      <p:sp>
        <p:nvSpPr>
          <p:cNvPr id="3" name="Content Placeholder 2">
            <a:extLst>
              <a:ext uri="{FF2B5EF4-FFF2-40B4-BE49-F238E27FC236}">
                <a16:creationId xmlns:a16="http://schemas.microsoft.com/office/drawing/2014/main" id="{87F0A279-5F60-9106-10A8-606E7350057A}"/>
              </a:ext>
            </a:extLst>
          </p:cNvPr>
          <p:cNvSpPr>
            <a:spLocks noGrp="1"/>
          </p:cNvSpPr>
          <p:nvPr>
            <p:ph idx="1"/>
          </p:nvPr>
        </p:nvSpPr>
        <p:spPr/>
        <p:txBody>
          <a:bodyPr>
            <a:normAutofit lnSpcReduction="10000"/>
          </a:bodyPr>
          <a:lstStyle/>
          <a:p>
            <a:r>
              <a:rPr lang="en-US" dirty="0"/>
              <a:t>Do the goals stated in the Initial Proposal Volume 2 address the needs of Nebraskans?</a:t>
            </a:r>
          </a:p>
          <a:p>
            <a:r>
              <a:rPr lang="en-US" dirty="0"/>
              <a:t>In what ways can the office improve the external and internal coordination laid out in the Initial Proposal Volume 2?</a:t>
            </a:r>
          </a:p>
          <a:p>
            <a:r>
              <a:rPr lang="en-US" dirty="0"/>
              <a:t>How can the Initial Proposal Volume 2’s Workforce Plan be improved to better support the broadband workforce environment in Nebraska?</a:t>
            </a:r>
          </a:p>
          <a:p>
            <a:r>
              <a:rPr lang="en-US" dirty="0"/>
              <a:t>Are there ways to improve the structure of the affordability plans in the Initial Proposal Volume 2?</a:t>
            </a:r>
          </a:p>
          <a:p>
            <a:r>
              <a:rPr lang="en-US" dirty="0"/>
              <a:t>How can the office make the grant process more streamlined and understandable in the Initial Proposal Volume 2?</a:t>
            </a:r>
          </a:p>
        </p:txBody>
      </p:sp>
    </p:spTree>
    <p:extLst>
      <p:ext uri="{BB962C8B-B14F-4D97-AF65-F5344CB8AC3E}">
        <p14:creationId xmlns:p14="http://schemas.microsoft.com/office/powerpoint/2010/main" val="406642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2B1C-DC84-47C6-70B0-663069533007}"/>
              </a:ext>
            </a:extLst>
          </p:cNvPr>
          <p:cNvSpPr>
            <a:spLocks noGrp="1"/>
          </p:cNvSpPr>
          <p:nvPr>
            <p:ph type="title"/>
          </p:nvPr>
        </p:nvSpPr>
        <p:spPr/>
        <p:txBody>
          <a:bodyPr>
            <a:normAutofit fontScale="90000"/>
          </a:bodyPr>
          <a:lstStyle/>
          <a:p>
            <a:r>
              <a:rPr lang="en-US" dirty="0"/>
              <a:t>External and Internal Coordination</a:t>
            </a:r>
          </a:p>
        </p:txBody>
      </p:sp>
      <p:sp>
        <p:nvSpPr>
          <p:cNvPr id="3" name="Content Placeholder 2">
            <a:extLst>
              <a:ext uri="{FF2B5EF4-FFF2-40B4-BE49-F238E27FC236}">
                <a16:creationId xmlns:a16="http://schemas.microsoft.com/office/drawing/2014/main" id="{9802FDE5-728B-9172-F061-C5F908406286}"/>
              </a:ext>
            </a:extLst>
          </p:cNvPr>
          <p:cNvSpPr>
            <a:spLocks noGrp="1"/>
          </p:cNvSpPr>
          <p:nvPr>
            <p:ph idx="1"/>
          </p:nvPr>
        </p:nvSpPr>
        <p:spPr>
          <a:xfrm>
            <a:off x="676372" y="1611985"/>
            <a:ext cx="4584122" cy="4257188"/>
          </a:xfrm>
        </p:spPr>
        <p:txBody>
          <a:bodyPr/>
          <a:lstStyle/>
          <a:p>
            <a:r>
              <a:rPr lang="en-US" dirty="0"/>
              <a:t>External Coordination</a:t>
            </a:r>
          </a:p>
          <a:p>
            <a:pPr lvl="1"/>
            <a:r>
              <a:rPr lang="en-US" dirty="0"/>
              <a:t>Local/Tribal Governments</a:t>
            </a:r>
          </a:p>
          <a:p>
            <a:pPr lvl="1"/>
            <a:r>
              <a:rPr lang="en-US" dirty="0"/>
              <a:t>Governmental associations</a:t>
            </a:r>
          </a:p>
          <a:p>
            <a:pPr lvl="1"/>
            <a:r>
              <a:rPr lang="en-US" dirty="0"/>
              <a:t>Economic Development Districts</a:t>
            </a:r>
          </a:p>
          <a:p>
            <a:pPr lvl="1"/>
            <a:r>
              <a:rPr lang="en-US" dirty="0"/>
              <a:t>Nonprofits</a:t>
            </a:r>
          </a:p>
          <a:p>
            <a:r>
              <a:rPr lang="en-US" dirty="0"/>
              <a:t>Internal Coordination</a:t>
            </a:r>
          </a:p>
          <a:p>
            <a:pPr lvl="1"/>
            <a:r>
              <a:rPr lang="en-US" dirty="0"/>
              <a:t>Other state agencies</a:t>
            </a:r>
          </a:p>
        </p:txBody>
      </p:sp>
      <p:sp>
        <p:nvSpPr>
          <p:cNvPr id="4" name="Oval 3">
            <a:extLst>
              <a:ext uri="{FF2B5EF4-FFF2-40B4-BE49-F238E27FC236}">
                <a16:creationId xmlns:a16="http://schemas.microsoft.com/office/drawing/2014/main" id="{E065A76A-3430-34D7-CE3B-4C5A68C55F02}"/>
              </a:ext>
            </a:extLst>
          </p:cNvPr>
          <p:cNvSpPr/>
          <p:nvPr/>
        </p:nvSpPr>
        <p:spPr>
          <a:xfrm>
            <a:off x="5803425" y="1611985"/>
            <a:ext cx="3684038" cy="371074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222EDA9-9EAF-5548-FC4A-D2A6DCAABCEF}"/>
              </a:ext>
            </a:extLst>
          </p:cNvPr>
          <p:cNvSpPr/>
          <p:nvPr/>
        </p:nvSpPr>
        <p:spPr>
          <a:xfrm>
            <a:off x="7831590" y="1611985"/>
            <a:ext cx="3684038" cy="3710748"/>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A77BC4D6-BBB4-274B-596A-9C3071690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731" y="3275210"/>
            <a:ext cx="1285384" cy="750059"/>
          </a:xfrm>
          <a:prstGeom prst="rect">
            <a:avLst/>
          </a:prstGeom>
        </p:spPr>
      </p:pic>
      <p:sp>
        <p:nvSpPr>
          <p:cNvPr id="7" name="TextBox 6">
            <a:extLst>
              <a:ext uri="{FF2B5EF4-FFF2-40B4-BE49-F238E27FC236}">
                <a16:creationId xmlns:a16="http://schemas.microsoft.com/office/drawing/2014/main" id="{0892A418-943F-5E6F-E8FB-C155E6AA8841}"/>
              </a:ext>
            </a:extLst>
          </p:cNvPr>
          <p:cNvSpPr txBox="1"/>
          <p:nvPr/>
        </p:nvSpPr>
        <p:spPr>
          <a:xfrm>
            <a:off x="7219879" y="4671844"/>
            <a:ext cx="1050071" cy="461665"/>
          </a:xfrm>
          <a:prstGeom prst="rect">
            <a:avLst/>
          </a:prstGeom>
          <a:noFill/>
        </p:spPr>
        <p:txBody>
          <a:bodyPr wrap="square" rtlCol="0">
            <a:spAutoFit/>
          </a:bodyPr>
          <a:lstStyle/>
          <a:p>
            <a:r>
              <a:rPr lang="en-US" sz="2400" b="1" dirty="0"/>
              <a:t>EDDs</a:t>
            </a:r>
            <a:endParaRPr lang="en-US" b="1" dirty="0"/>
          </a:p>
        </p:txBody>
      </p:sp>
      <p:pic>
        <p:nvPicPr>
          <p:cNvPr id="1028" name="Picture 4" descr="Events">
            <a:extLst>
              <a:ext uri="{FF2B5EF4-FFF2-40B4-BE49-F238E27FC236}">
                <a16:creationId xmlns:a16="http://schemas.microsoft.com/office/drawing/2014/main" id="{16D300A8-1ED0-8DDF-BA89-1CEC60690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997" y="3599277"/>
            <a:ext cx="1527173" cy="2538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League of Nebraska Municipalities">
            <a:extLst>
              <a:ext uri="{FF2B5EF4-FFF2-40B4-BE49-F238E27FC236}">
                <a16:creationId xmlns:a16="http://schemas.microsoft.com/office/drawing/2014/main" id="{4E1D1871-622C-6B58-D187-38476F0FC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198" y="3966288"/>
            <a:ext cx="1327321" cy="7645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98E88A3-01EA-3257-9710-63F3A991308C}"/>
              </a:ext>
            </a:extLst>
          </p:cNvPr>
          <p:cNvSpPr txBox="1"/>
          <p:nvPr/>
        </p:nvSpPr>
        <p:spPr>
          <a:xfrm>
            <a:off x="7012508" y="1990134"/>
            <a:ext cx="1050071" cy="461665"/>
          </a:xfrm>
          <a:prstGeom prst="rect">
            <a:avLst/>
          </a:prstGeom>
          <a:noFill/>
        </p:spPr>
        <p:txBody>
          <a:bodyPr wrap="square" rtlCol="0">
            <a:spAutoFit/>
          </a:bodyPr>
          <a:lstStyle/>
          <a:p>
            <a:r>
              <a:rPr lang="en-US" sz="2400" b="1" dirty="0"/>
              <a:t>ISPs</a:t>
            </a:r>
          </a:p>
        </p:txBody>
      </p:sp>
      <p:pic>
        <p:nvPicPr>
          <p:cNvPr id="1034" name="Picture 10" descr="State Symbols | Nebraska Secretary of State">
            <a:extLst>
              <a:ext uri="{FF2B5EF4-FFF2-40B4-BE49-F238E27FC236}">
                <a16:creationId xmlns:a16="http://schemas.microsoft.com/office/drawing/2014/main" id="{5ECB956A-CCBF-A852-B8AE-20F4CFDE75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3151" y="2498645"/>
            <a:ext cx="1428269" cy="14163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9A2BAE9-2FA5-2A60-63DB-1C0E849BEAFB}"/>
              </a:ext>
            </a:extLst>
          </p:cNvPr>
          <p:cNvSpPr txBox="1"/>
          <p:nvPr/>
        </p:nvSpPr>
        <p:spPr>
          <a:xfrm>
            <a:off x="9535570" y="3926431"/>
            <a:ext cx="1734604" cy="646331"/>
          </a:xfrm>
          <a:prstGeom prst="rect">
            <a:avLst/>
          </a:prstGeom>
          <a:noFill/>
        </p:spPr>
        <p:txBody>
          <a:bodyPr wrap="square" rtlCol="0">
            <a:spAutoFit/>
          </a:bodyPr>
          <a:lstStyle/>
          <a:p>
            <a:pPr algn="ctr"/>
            <a:r>
              <a:rPr lang="en-US" dirty="0"/>
              <a:t>Other state agencies</a:t>
            </a:r>
          </a:p>
        </p:txBody>
      </p:sp>
      <p:sp>
        <p:nvSpPr>
          <p:cNvPr id="8" name="TextBox 7">
            <a:extLst>
              <a:ext uri="{FF2B5EF4-FFF2-40B4-BE49-F238E27FC236}">
                <a16:creationId xmlns:a16="http://schemas.microsoft.com/office/drawing/2014/main" id="{F2FC513A-68DB-4F10-40F0-EBEEC4C7159D}"/>
              </a:ext>
            </a:extLst>
          </p:cNvPr>
          <p:cNvSpPr txBox="1"/>
          <p:nvPr/>
        </p:nvSpPr>
        <p:spPr>
          <a:xfrm>
            <a:off x="5755318" y="2579864"/>
            <a:ext cx="2307261" cy="769441"/>
          </a:xfrm>
          <a:prstGeom prst="rect">
            <a:avLst/>
          </a:prstGeom>
          <a:noFill/>
        </p:spPr>
        <p:txBody>
          <a:bodyPr wrap="square" rtlCol="0">
            <a:spAutoFit/>
          </a:bodyPr>
          <a:lstStyle/>
          <a:p>
            <a:pPr algn="ctr"/>
            <a:r>
              <a:rPr lang="en-US" sz="2200" b="1" dirty="0"/>
              <a:t>Tribal Governments</a:t>
            </a:r>
          </a:p>
        </p:txBody>
      </p:sp>
    </p:spTree>
    <p:extLst>
      <p:ext uri="{BB962C8B-B14F-4D97-AF65-F5344CB8AC3E}">
        <p14:creationId xmlns:p14="http://schemas.microsoft.com/office/powerpoint/2010/main" val="141461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B12D-875F-EE05-125C-035B60F117F9}"/>
              </a:ext>
            </a:extLst>
          </p:cNvPr>
          <p:cNvSpPr>
            <a:spLocks noGrp="1"/>
          </p:cNvSpPr>
          <p:nvPr>
            <p:ph type="title"/>
          </p:nvPr>
        </p:nvSpPr>
        <p:spPr/>
        <p:txBody>
          <a:bodyPr/>
          <a:lstStyle/>
          <a:p>
            <a:r>
              <a:rPr lang="en-US" dirty="0"/>
              <a:t>Broadband Workforce Plan</a:t>
            </a:r>
          </a:p>
        </p:txBody>
      </p:sp>
      <p:sp>
        <p:nvSpPr>
          <p:cNvPr id="3" name="Content Placeholder 2">
            <a:extLst>
              <a:ext uri="{FF2B5EF4-FFF2-40B4-BE49-F238E27FC236}">
                <a16:creationId xmlns:a16="http://schemas.microsoft.com/office/drawing/2014/main" id="{C59C3E45-6298-97CB-69F6-863277FA3A06}"/>
              </a:ext>
            </a:extLst>
          </p:cNvPr>
          <p:cNvSpPr>
            <a:spLocks noGrp="1"/>
          </p:cNvSpPr>
          <p:nvPr>
            <p:ph idx="1"/>
          </p:nvPr>
        </p:nvSpPr>
        <p:spPr/>
        <p:txBody>
          <a:bodyPr/>
          <a:lstStyle/>
          <a:p>
            <a:r>
              <a:rPr lang="en-US" dirty="0"/>
              <a:t>NBO will develop a Workforce Working Group</a:t>
            </a:r>
          </a:p>
          <a:p>
            <a:r>
              <a:rPr lang="en-US" dirty="0"/>
              <a:t>NBO will support the integration of broadband related careers</a:t>
            </a:r>
          </a:p>
          <a:p>
            <a:r>
              <a:rPr lang="en-US" dirty="0"/>
              <a:t>NBO will support an appropriately skilled and credentialed workforce</a:t>
            </a:r>
          </a:p>
        </p:txBody>
      </p:sp>
      <p:pic>
        <p:nvPicPr>
          <p:cNvPr id="3074" name="Picture 2" descr="6 Best Hard Hats [Evaluated 2023]">
            <a:extLst>
              <a:ext uri="{FF2B5EF4-FFF2-40B4-BE49-F238E27FC236}">
                <a16:creationId xmlns:a16="http://schemas.microsoft.com/office/drawing/2014/main" id="{12E0FE77-0CDD-E90D-6F77-35DAA84219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272" b="24285"/>
          <a:stretch/>
        </p:blipFill>
        <p:spPr bwMode="auto">
          <a:xfrm>
            <a:off x="0" y="3606800"/>
            <a:ext cx="12192000" cy="342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6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1 U.S.A dollar banknotes">
            <a:extLst>
              <a:ext uri="{FF2B5EF4-FFF2-40B4-BE49-F238E27FC236}">
                <a16:creationId xmlns:a16="http://schemas.microsoft.com/office/drawing/2014/main" id="{63DA9800-D15B-AEE4-2059-0F00F4A4523A}"/>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58396" b="11440"/>
          <a:stretch/>
        </p:blipFill>
        <p:spPr bwMode="auto">
          <a:xfrm>
            <a:off x="0" y="219120"/>
            <a:ext cx="12192000" cy="2452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82DEF5-E986-7A0B-9E38-1BE873A4A83A}"/>
              </a:ext>
            </a:extLst>
          </p:cNvPr>
          <p:cNvSpPr>
            <a:spLocks noGrp="1"/>
          </p:cNvSpPr>
          <p:nvPr>
            <p:ph type="title"/>
          </p:nvPr>
        </p:nvSpPr>
        <p:spPr>
          <a:xfrm>
            <a:off x="629035" y="3033439"/>
            <a:ext cx="9822731" cy="1152482"/>
          </a:xfrm>
        </p:spPr>
        <p:txBody>
          <a:bodyPr/>
          <a:lstStyle/>
          <a:p>
            <a:r>
              <a:rPr lang="en-US" dirty="0"/>
              <a:t>Affordability plans</a:t>
            </a:r>
          </a:p>
        </p:txBody>
      </p:sp>
      <p:sp>
        <p:nvSpPr>
          <p:cNvPr id="3" name="Content Placeholder 2">
            <a:extLst>
              <a:ext uri="{FF2B5EF4-FFF2-40B4-BE49-F238E27FC236}">
                <a16:creationId xmlns:a16="http://schemas.microsoft.com/office/drawing/2014/main" id="{71B3C736-7294-7ED9-74E4-D780C006E35B}"/>
              </a:ext>
            </a:extLst>
          </p:cNvPr>
          <p:cNvSpPr>
            <a:spLocks noGrp="1"/>
          </p:cNvSpPr>
          <p:nvPr>
            <p:ph idx="1"/>
          </p:nvPr>
        </p:nvSpPr>
        <p:spPr>
          <a:xfrm>
            <a:off x="629035" y="4025791"/>
            <a:ext cx="9382028" cy="1302473"/>
          </a:xfrm>
        </p:spPr>
        <p:txBody>
          <a:bodyPr>
            <a:normAutofit fontScale="92500" lnSpcReduction="10000"/>
          </a:bodyPr>
          <a:lstStyle/>
          <a:p>
            <a:r>
              <a:rPr lang="en-US" dirty="0"/>
              <a:t>Low-Cost Plan </a:t>
            </a:r>
          </a:p>
          <a:p>
            <a:endParaRPr lang="en-US" dirty="0"/>
          </a:p>
          <a:p>
            <a:r>
              <a:rPr lang="en-US" dirty="0"/>
              <a:t>Middle-Class Plan</a:t>
            </a:r>
          </a:p>
        </p:txBody>
      </p:sp>
      <p:pic>
        <p:nvPicPr>
          <p:cNvPr id="4" name="Picture 2">
            <a:extLst>
              <a:ext uri="{FF2B5EF4-FFF2-40B4-BE49-F238E27FC236}">
                <a16:creationId xmlns:a16="http://schemas.microsoft.com/office/drawing/2014/main" id="{85BC62F4-DD1A-EDD7-3A98-497BB8176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07" y="4572911"/>
            <a:ext cx="1352576" cy="1136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9D483F4-8988-A352-5019-FC8A07A6F4DC}"/>
              </a:ext>
            </a:extLst>
          </p:cNvPr>
          <p:cNvPicPr>
            <a:picLocks noChangeAspect="1"/>
          </p:cNvPicPr>
          <p:nvPr/>
        </p:nvPicPr>
        <p:blipFill>
          <a:blip r:embed="rId5"/>
          <a:stretch>
            <a:fillRect/>
          </a:stretch>
        </p:blipFill>
        <p:spPr>
          <a:xfrm>
            <a:off x="7759511" y="4566700"/>
            <a:ext cx="3562847" cy="1038370"/>
          </a:xfrm>
          <a:prstGeom prst="rect">
            <a:avLst/>
          </a:prstGeom>
        </p:spPr>
      </p:pic>
    </p:spTree>
    <p:extLst>
      <p:ext uri="{BB962C8B-B14F-4D97-AF65-F5344CB8AC3E}">
        <p14:creationId xmlns:p14="http://schemas.microsoft.com/office/powerpoint/2010/main" val="300053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CC14A-6F32-5B83-C760-D0ED22062894}"/>
              </a:ext>
            </a:extLst>
          </p:cNvPr>
          <p:cNvSpPr>
            <a:spLocks noGrp="1"/>
          </p:cNvSpPr>
          <p:nvPr>
            <p:ph type="title"/>
          </p:nvPr>
        </p:nvSpPr>
        <p:spPr/>
        <p:txBody>
          <a:bodyPr/>
          <a:lstStyle/>
          <a:p>
            <a:r>
              <a:rPr lang="en-US" dirty="0"/>
              <a:t>Dr. Diane Lowe</a:t>
            </a:r>
          </a:p>
        </p:txBody>
      </p:sp>
      <p:sp>
        <p:nvSpPr>
          <p:cNvPr id="5" name="Text Placeholder 4">
            <a:extLst>
              <a:ext uri="{FF2B5EF4-FFF2-40B4-BE49-F238E27FC236}">
                <a16:creationId xmlns:a16="http://schemas.microsoft.com/office/drawing/2014/main" id="{2BDBD718-BA91-EF1D-9E21-30F3C17FF904}"/>
              </a:ext>
            </a:extLst>
          </p:cNvPr>
          <p:cNvSpPr>
            <a:spLocks noGrp="1"/>
          </p:cNvSpPr>
          <p:nvPr>
            <p:ph type="body" idx="1"/>
          </p:nvPr>
        </p:nvSpPr>
        <p:spPr/>
        <p:txBody>
          <a:bodyPr/>
          <a:lstStyle/>
          <a:p>
            <a:r>
              <a:rPr lang="en-US" dirty="0"/>
              <a:t>Subgrant Process</a:t>
            </a:r>
          </a:p>
        </p:txBody>
      </p:sp>
    </p:spTree>
    <p:extLst>
      <p:ext uri="{BB962C8B-B14F-4D97-AF65-F5344CB8AC3E}">
        <p14:creationId xmlns:p14="http://schemas.microsoft.com/office/powerpoint/2010/main" val="2714971995"/>
      </p:ext>
    </p:extLst>
  </p:cSld>
  <p:clrMapOvr>
    <a:masterClrMapping/>
  </p:clrMapOvr>
</p:sld>
</file>

<file path=ppt/theme/theme1.xml><?xml version="1.0" encoding="utf-8"?>
<a:theme xmlns:a="http://schemas.openxmlformats.org/drawingml/2006/main" name="lonm-broadband-presentation">
  <a:themeElements>
    <a:clrScheme name="NDOT">
      <a:dk1>
        <a:srgbClr val="4D4D4F"/>
      </a:dk1>
      <a:lt1>
        <a:sysClr val="window" lastClr="FFFFFF"/>
      </a:lt1>
      <a:dk2>
        <a:srgbClr val="00607F"/>
      </a:dk2>
      <a:lt2>
        <a:srgbClr val="D9E7EC"/>
      </a:lt2>
      <a:accent1>
        <a:srgbClr val="99BFCC"/>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NDOT Fonts">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PowerPoint Template - Widescreen" id="{532912EC-AAED-40F1-A0DA-4B3EB2ACFC1F}" vid="{4CA767E3-119E-4734-9921-A1ACE17401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lonm-broadband-presentation</Template>
  <TotalTime>870</TotalTime>
  <Words>1722</Words>
  <Application>Microsoft Office PowerPoint</Application>
  <PresentationFormat>Widescreen</PresentationFormat>
  <Paragraphs>140</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Georgia</vt:lpstr>
      <vt:lpstr>Montserrat</vt:lpstr>
      <vt:lpstr>Roboto</vt:lpstr>
      <vt:lpstr>lonm-broadband-presentation</vt:lpstr>
      <vt:lpstr>The Future of  Nebraska Broadband</vt:lpstr>
      <vt:lpstr>Overview</vt:lpstr>
      <vt:lpstr>Terminology</vt:lpstr>
      <vt:lpstr>Broadband Goals and Objectives</vt:lpstr>
      <vt:lpstr>Your Feedback</vt:lpstr>
      <vt:lpstr>External and Internal Coordination</vt:lpstr>
      <vt:lpstr>Broadband Workforce Plan</vt:lpstr>
      <vt:lpstr>Affordability plans</vt:lpstr>
      <vt:lpstr>Dr. Diane Lowe</vt:lpstr>
      <vt:lpstr>Nebraska BEAD Subgrant Process</vt:lpstr>
      <vt:lpstr>If you have questions…</vt:lpstr>
      <vt:lpstr>Things applicants can do to prepare </vt:lpstr>
      <vt:lpstr>Your Feedback</vt:lpstr>
      <vt:lpstr>Questions &amp; Comments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Nebraska Broadband</dc:title>
  <dc:creator>Redmond, Patrick</dc:creator>
  <cp:lastModifiedBy>Kathleen Redmond</cp:lastModifiedBy>
  <cp:revision>31</cp:revision>
  <dcterms:created xsi:type="dcterms:W3CDTF">2023-11-02T21:18:59Z</dcterms:created>
  <dcterms:modified xsi:type="dcterms:W3CDTF">2024-03-06T21:20:30Z</dcterms:modified>
</cp:coreProperties>
</file>